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handoutMasterIdLst>
    <p:handoutMasterId r:id="rId58"/>
  </p:handoutMasterIdLst>
  <p:sldIdLst>
    <p:sldId id="256" r:id="rId2"/>
    <p:sldId id="257" r:id="rId3"/>
    <p:sldId id="306" r:id="rId4"/>
    <p:sldId id="258" r:id="rId5"/>
    <p:sldId id="259" r:id="rId6"/>
    <p:sldId id="260" r:id="rId7"/>
    <p:sldId id="261" r:id="rId8"/>
    <p:sldId id="262" r:id="rId9"/>
    <p:sldId id="263" r:id="rId10"/>
    <p:sldId id="264" r:id="rId11"/>
    <p:sldId id="307"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308" r:id="rId27"/>
    <p:sldId id="280" r:id="rId28"/>
    <p:sldId id="281" r:id="rId29"/>
    <p:sldId id="282" r:id="rId30"/>
    <p:sldId id="283" r:id="rId31"/>
    <p:sldId id="288" r:id="rId32"/>
    <p:sldId id="289" r:id="rId33"/>
    <p:sldId id="311" r:id="rId34"/>
    <p:sldId id="309" r:id="rId35"/>
    <p:sldId id="290" r:id="rId36"/>
    <p:sldId id="291" r:id="rId37"/>
    <p:sldId id="292" r:id="rId38"/>
    <p:sldId id="302" r:id="rId39"/>
    <p:sldId id="293" r:id="rId40"/>
    <p:sldId id="294" r:id="rId41"/>
    <p:sldId id="295" r:id="rId42"/>
    <p:sldId id="296" r:id="rId43"/>
    <p:sldId id="297" r:id="rId44"/>
    <p:sldId id="298" r:id="rId45"/>
    <p:sldId id="299" r:id="rId46"/>
    <p:sldId id="300" r:id="rId47"/>
    <p:sldId id="314" r:id="rId48"/>
    <p:sldId id="315" r:id="rId49"/>
    <p:sldId id="301" r:id="rId50"/>
    <p:sldId id="310" r:id="rId51"/>
    <p:sldId id="312" r:id="rId52"/>
    <p:sldId id="303" r:id="rId53"/>
    <p:sldId id="313" r:id="rId54"/>
    <p:sldId id="305" r:id="rId55"/>
    <p:sldId id="304" r:id="rId56"/>
  </p:sldIdLst>
  <p:sldSz cx="12192000" cy="6858000"/>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92FAF66-3620-A943-86AF-4D54BAB3C1D0}">
          <p14:sldIdLst>
            <p14:sldId id="256"/>
            <p14:sldId id="257"/>
          </p14:sldIdLst>
        </p14:section>
        <p14:section name="Introduction" id="{39C5DE3E-1E39-1247-9909-C9CA8CD86DDC}">
          <p14:sldIdLst>
            <p14:sldId id="306"/>
            <p14:sldId id="258"/>
            <p14:sldId id="259"/>
            <p14:sldId id="260"/>
            <p14:sldId id="261"/>
            <p14:sldId id="262"/>
            <p14:sldId id="263"/>
            <p14:sldId id="264"/>
          </p14:sldIdLst>
        </p14:section>
        <p14:section name="Course Policies" id="{18700722-5B52-0942-88B8-24B176BEAC3F}">
          <p14:sldIdLst>
            <p14:sldId id="307"/>
            <p14:sldId id="266"/>
            <p14:sldId id="267"/>
            <p14:sldId id="268"/>
            <p14:sldId id="269"/>
            <p14:sldId id="270"/>
            <p14:sldId id="271"/>
            <p14:sldId id="272"/>
            <p14:sldId id="273"/>
            <p14:sldId id="274"/>
            <p14:sldId id="275"/>
            <p14:sldId id="276"/>
            <p14:sldId id="277"/>
            <p14:sldId id="278"/>
            <p14:sldId id="279"/>
          </p14:sldIdLst>
        </p14:section>
        <p14:section name="Unix/Command Line" id="{125659AB-9756-CD48-8640-41C9E45E1EF9}">
          <p14:sldIdLst>
            <p14:sldId id="308"/>
            <p14:sldId id="280"/>
            <p14:sldId id="281"/>
            <p14:sldId id="282"/>
            <p14:sldId id="283"/>
            <p14:sldId id="288"/>
            <p14:sldId id="289"/>
            <p14:sldId id="311"/>
          </p14:sldIdLst>
        </p14:section>
        <p14:section name="C" id="{BCF74FFF-8295-9940-82CD-FFAE48C42CCA}">
          <p14:sldIdLst>
            <p14:sldId id="309"/>
            <p14:sldId id="290"/>
            <p14:sldId id="291"/>
            <p14:sldId id="292"/>
            <p14:sldId id="302"/>
            <p14:sldId id="293"/>
            <p14:sldId id="294"/>
            <p14:sldId id="295"/>
            <p14:sldId id="296"/>
            <p14:sldId id="297"/>
            <p14:sldId id="298"/>
            <p14:sldId id="299"/>
            <p14:sldId id="300"/>
            <p14:sldId id="314"/>
            <p14:sldId id="315"/>
            <p14:sldId id="301"/>
            <p14:sldId id="310"/>
            <p14:sldId id="312"/>
            <p14:sldId id="303"/>
            <p14:sldId id="313"/>
          </p14:sldIdLst>
        </p14:section>
        <p14:section name="Closing" id="{7D1D26ED-FE5A-6E48-95FA-E15597726F49}">
          <p14:sldIdLst>
            <p14:sldId id="305"/>
            <p14:sldId id="3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DDDDD"/>
    <a:srgbClr val="F8F8F8"/>
    <a:srgbClr val="FF9999"/>
    <a:srgbClr val="8C1515"/>
    <a:srgbClr val="FFFFC0"/>
    <a:srgbClr val="FFFF80"/>
    <a:srgbClr val="CCCC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3" autoAdjust="0"/>
    <p:restoredTop sz="82280" autoAdjust="0"/>
  </p:normalViewPr>
  <p:slideViewPr>
    <p:cSldViewPr>
      <p:cViewPr varScale="1">
        <p:scale>
          <a:sx n="85" d="100"/>
          <a:sy n="85" d="100"/>
        </p:scale>
        <p:origin x="200" y="3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there for quick tour</a:t>
            </a:r>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9</a:t>
            </a:fld>
            <a:endParaRPr lang="en-US" altLang="x-none"/>
          </a:p>
        </p:txBody>
      </p:sp>
    </p:spTree>
    <p:extLst>
      <p:ext uri="{BB962C8B-B14F-4D97-AF65-F5344CB8AC3E}">
        <p14:creationId xmlns:p14="http://schemas.microsoft.com/office/powerpoint/2010/main" val="1959635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
            </a:r>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45</a:t>
            </a:fld>
            <a:endParaRPr lang="en-US" altLang="x-none"/>
          </a:p>
        </p:txBody>
      </p:sp>
    </p:spTree>
    <p:extLst>
      <p:ext uri="{BB962C8B-B14F-4D97-AF65-F5344CB8AC3E}">
        <p14:creationId xmlns:p14="http://schemas.microsoft.com/office/powerpoint/2010/main" val="4249339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49</a:t>
            </a:fld>
            <a:endParaRPr lang="en-US" altLang="x-none"/>
          </a:p>
        </p:txBody>
      </p:sp>
    </p:spTree>
    <p:extLst>
      <p:ext uri="{BB962C8B-B14F-4D97-AF65-F5344CB8AC3E}">
        <p14:creationId xmlns:p14="http://schemas.microsoft.com/office/powerpoint/2010/main" val="228492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52</a:t>
            </a:fld>
            <a:endParaRPr lang="en-US" altLang="x-none"/>
          </a:p>
        </p:txBody>
      </p:sp>
    </p:spTree>
    <p:extLst>
      <p:ext uri="{BB962C8B-B14F-4D97-AF65-F5344CB8AC3E}">
        <p14:creationId xmlns:p14="http://schemas.microsoft.com/office/powerpoint/2010/main" val="309465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54</a:t>
            </a:fld>
            <a:endParaRPr lang="en-US" altLang="x-none"/>
          </a:p>
        </p:txBody>
      </p:sp>
    </p:spTree>
    <p:extLst>
      <p:ext uri="{BB962C8B-B14F-4D97-AF65-F5344CB8AC3E}">
        <p14:creationId xmlns:p14="http://schemas.microsoft.com/office/powerpoint/2010/main" val="112679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10</a:t>
            </a:fld>
            <a:endParaRPr lang="en-US" altLang="x-none"/>
          </a:p>
        </p:txBody>
      </p:sp>
    </p:spTree>
    <p:extLst>
      <p:ext uri="{BB962C8B-B14F-4D97-AF65-F5344CB8AC3E}">
        <p14:creationId xmlns:p14="http://schemas.microsoft.com/office/powerpoint/2010/main" val="218312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12</a:t>
            </a:fld>
            <a:endParaRPr lang="en-US" altLang="x-none"/>
          </a:p>
        </p:txBody>
      </p:sp>
    </p:spTree>
    <p:extLst>
      <p:ext uri="{BB962C8B-B14F-4D97-AF65-F5344CB8AC3E}">
        <p14:creationId xmlns:p14="http://schemas.microsoft.com/office/powerpoint/2010/main" val="199374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27</a:t>
            </a:fld>
            <a:endParaRPr lang="en-US" altLang="x-none"/>
          </a:p>
        </p:txBody>
      </p:sp>
    </p:spTree>
    <p:extLst>
      <p:ext uri="{BB962C8B-B14F-4D97-AF65-F5344CB8AC3E}">
        <p14:creationId xmlns:p14="http://schemas.microsoft.com/office/powerpoint/2010/main" val="42141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remotely!</a:t>
            </a:r>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29</a:t>
            </a:fld>
            <a:endParaRPr lang="en-US" altLang="x-none"/>
          </a:p>
        </p:txBody>
      </p:sp>
    </p:spTree>
    <p:extLst>
      <p:ext uri="{BB962C8B-B14F-4D97-AF65-F5344CB8AC3E}">
        <p14:creationId xmlns:p14="http://schemas.microsoft.com/office/powerpoint/2010/main" val="206559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31</a:t>
            </a:fld>
            <a:endParaRPr lang="en-US" altLang="x-none"/>
          </a:p>
        </p:txBody>
      </p:sp>
    </p:spTree>
    <p:extLst>
      <p:ext uri="{BB962C8B-B14F-4D97-AF65-F5344CB8AC3E}">
        <p14:creationId xmlns:p14="http://schemas.microsoft.com/office/powerpoint/2010/main" val="3954052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32</a:t>
            </a:fld>
            <a:endParaRPr lang="en-US" altLang="x-none"/>
          </a:p>
        </p:txBody>
      </p:sp>
    </p:spTree>
    <p:extLst>
      <p:ext uri="{BB962C8B-B14F-4D97-AF65-F5344CB8AC3E}">
        <p14:creationId xmlns:p14="http://schemas.microsoft.com/office/powerpoint/2010/main" val="14246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is C+1!</a:t>
            </a:r>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37</a:t>
            </a:fld>
            <a:endParaRPr lang="en-US" altLang="x-none"/>
          </a:p>
        </p:txBody>
      </p:sp>
    </p:spTree>
    <p:extLst>
      <p:ext uri="{BB962C8B-B14F-4D97-AF65-F5344CB8AC3E}">
        <p14:creationId xmlns:p14="http://schemas.microsoft.com/office/powerpoint/2010/main" val="2003907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42</a:t>
            </a:fld>
            <a:endParaRPr lang="en-US" altLang="x-none"/>
          </a:p>
        </p:txBody>
      </p:sp>
    </p:spTree>
    <p:extLst>
      <p:ext uri="{BB962C8B-B14F-4D97-AF65-F5344CB8AC3E}">
        <p14:creationId xmlns:p14="http://schemas.microsoft.com/office/powerpoint/2010/main" val="1534487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78340356-4F82-7642-8E61-31438DC79571}"/>
              </a:ext>
            </a:extLst>
          </p:cNvPr>
          <p:cNvSpPr>
            <a:spLocks noChangeArrowheads="1"/>
          </p:cNvSpPr>
          <p:nvPr userDrawn="1"/>
        </p:nvSpPr>
        <p:spPr bwMode="auto">
          <a:xfrm>
            <a:off x="0" y="0"/>
            <a:ext cx="12192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0" name="Rectangle 3">
            <a:extLst>
              <a:ext uri="{FF2B5EF4-FFF2-40B4-BE49-F238E27FC236}">
                <a16:creationId xmlns:a16="http://schemas.microsoft.com/office/drawing/2014/main" id="{F175B182-7757-2B4B-B49F-0C8D09282976}"/>
              </a:ext>
            </a:extLst>
          </p:cNvPr>
          <p:cNvSpPr>
            <a:spLocks noGrp="1" noChangeArrowheads="1"/>
          </p:cNvSpPr>
          <p:nvPr>
            <p:ph type="ctrTitle"/>
          </p:nvPr>
        </p:nvSpPr>
        <p:spPr>
          <a:xfrm>
            <a:off x="914400" y="1600200"/>
            <a:ext cx="10363200" cy="2057400"/>
          </a:xfrm>
          <a:prstGeom prst="rect">
            <a:avLst/>
          </a:prstGeom>
        </p:spPr>
        <p:txBody>
          <a:bodyPr anchor="ctr"/>
          <a:lstStyle>
            <a:lvl1pPr algn="ctr">
              <a:defRPr b="1">
                <a:solidFill>
                  <a:schemeClr val="tx1"/>
                </a:solidFill>
                <a:latin typeface="Calibri" charset="0"/>
              </a:defRPr>
            </a:lvl1pPr>
          </a:lstStyle>
          <a:p>
            <a:pPr lvl="0"/>
            <a:endParaRPr lang="x-none" altLang="x-none" noProof="0"/>
          </a:p>
        </p:txBody>
      </p:sp>
      <p:sp>
        <p:nvSpPr>
          <p:cNvPr id="11" name="Rectangle 4">
            <a:extLst>
              <a:ext uri="{FF2B5EF4-FFF2-40B4-BE49-F238E27FC236}">
                <a16:creationId xmlns:a16="http://schemas.microsoft.com/office/drawing/2014/main" id="{5481B511-27D1-E445-A6E2-A51E87B26D65}"/>
              </a:ext>
            </a:extLst>
          </p:cNvPr>
          <p:cNvSpPr>
            <a:spLocks noGrp="1" noChangeArrowheads="1"/>
          </p:cNvSpPr>
          <p:nvPr>
            <p:ph type="subTitle" idx="1"/>
          </p:nvPr>
        </p:nvSpPr>
        <p:spPr>
          <a:xfrm>
            <a:off x="2895600" y="4114800"/>
            <a:ext cx="6400800" cy="1524000"/>
          </a:xfrm>
        </p:spPr>
        <p:txBody>
          <a:bodyPr/>
          <a:lstStyle>
            <a:lvl1pPr marL="0" indent="0" algn="ctr">
              <a:buFontTx/>
              <a:buNone/>
              <a:defRPr sz="2400"/>
            </a:lvl1pPr>
          </a:lstStyle>
          <a:p>
            <a:pPr lvl="0"/>
            <a:r>
              <a:rPr lang="en-US" altLang="x-none" noProof="0" dirty="0"/>
              <a:t>Click to edit Master subtitle style</a:t>
            </a:r>
          </a:p>
        </p:txBody>
      </p:sp>
      <p:sp>
        <p:nvSpPr>
          <p:cNvPr id="12" name="Text Box 11">
            <a:extLst>
              <a:ext uri="{FF2B5EF4-FFF2-40B4-BE49-F238E27FC236}">
                <a16:creationId xmlns:a16="http://schemas.microsoft.com/office/drawing/2014/main" id="{2CD5DE72-E8AC-D645-BD88-5BA018B04863}"/>
              </a:ext>
            </a:extLst>
          </p:cNvPr>
          <p:cNvSpPr txBox="1">
            <a:spLocks noChangeArrowheads="1"/>
          </p:cNvSpPr>
          <p:nvPr userDrawn="1"/>
        </p:nvSpPr>
        <p:spPr bwMode="auto">
          <a:xfrm>
            <a:off x="2209800" y="6306297"/>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dirty="0">
                <a:latin typeface="Calibri" charset="0"/>
              </a:rPr>
              <a:t>This document is copyright (C) Stanford Computer Science and Nick Troccoli, licensed under Creative Commons Attribution 2.5 License.  All rights reserved.</a:t>
            </a:r>
            <a:br>
              <a:rPr lang="en-US" altLang="x-none" sz="800" dirty="0">
                <a:latin typeface="Calibri" charset="0"/>
              </a:rPr>
            </a:br>
            <a:r>
              <a:rPr lang="en-US" altLang="x-none" sz="800" dirty="0">
                <a:latin typeface="Calibri" charset="0"/>
              </a:rPr>
              <a:t>Based on slides created by Marty Stepp, Cynthia Lee, Chris Gregg, and others.</a:t>
            </a:r>
          </a:p>
        </p:txBody>
      </p:sp>
    </p:spTree>
    <p:extLst>
      <p:ext uri="{BB962C8B-B14F-4D97-AF65-F5344CB8AC3E}">
        <p14:creationId xmlns:p14="http://schemas.microsoft.com/office/powerpoint/2010/main" val="211310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44EB059-4C62-3143-8431-5E430186071C}"/>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8" name="Vertical Text Placeholder 2">
            <a:extLst>
              <a:ext uri="{FF2B5EF4-FFF2-40B4-BE49-F238E27FC236}">
                <a16:creationId xmlns:a16="http://schemas.microsoft.com/office/drawing/2014/main" id="{59AEACB6-59D2-4E47-BE1E-F7C225C461AA}"/>
              </a:ext>
            </a:extLst>
          </p:cNvPr>
          <p:cNvSpPr>
            <a:spLocks noGrp="1"/>
          </p:cNvSpPr>
          <p:nvPr>
            <p:ph type="body" orient="vert" idx="1"/>
          </p:nvPr>
        </p:nvSpPr>
        <p:spPr>
          <a:xfrm>
            <a:off x="152400" y="1295400"/>
            <a:ext cx="1181100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32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736492-65D5-7A4F-80A3-31C72A12AB1B}"/>
              </a:ext>
            </a:extLst>
          </p:cNvPr>
          <p:cNvSpPr>
            <a:spLocks noGrp="1"/>
          </p:cNvSpPr>
          <p:nvPr>
            <p:ph type="title"/>
          </p:nvPr>
        </p:nvSpPr>
        <p:spPr>
          <a:xfrm>
            <a:off x="457200" y="0"/>
            <a:ext cx="11277600" cy="1143000"/>
          </a:xfrm>
          <a:prstGeom prst="rect">
            <a:avLst/>
          </a:prstGeom>
        </p:spPr>
        <p:txBody>
          <a:bodyPr anchor="ctr"/>
          <a:lstStyle>
            <a:lvl1pPr algn="ctr">
              <a:defRPr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8" name="Content Placeholder 2">
            <a:extLst>
              <a:ext uri="{FF2B5EF4-FFF2-40B4-BE49-F238E27FC236}">
                <a16:creationId xmlns:a16="http://schemas.microsoft.com/office/drawing/2014/main" id="{B7C47DD1-735B-0D4F-9D32-27E3EDDC71FA}"/>
              </a:ext>
            </a:extLst>
          </p:cNvPr>
          <p:cNvSpPr>
            <a:spLocks noGrp="1"/>
          </p:cNvSpPr>
          <p:nvPr>
            <p:ph idx="1"/>
          </p:nvPr>
        </p:nvSpPr>
        <p:spPr>
          <a:xfrm>
            <a:off x="152400" y="1295400"/>
            <a:ext cx="118110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77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BA9953C-E887-5F4C-9DD0-4F107760DE90}"/>
              </a:ext>
            </a:extLst>
          </p:cNvPr>
          <p:cNvSpPr>
            <a:spLocks noGrp="1"/>
          </p:cNvSpPr>
          <p:nvPr>
            <p:ph type="title"/>
          </p:nvPr>
        </p:nvSpPr>
        <p:spPr>
          <a:xfrm>
            <a:off x="623888" y="1736730"/>
            <a:ext cx="10958512" cy="2852737"/>
          </a:xfrm>
          <a:prstGeom prst="rect">
            <a:avLst/>
          </a:prstGeom>
        </p:spPr>
        <p:txBody>
          <a:bodyPr anchor="ctr"/>
          <a:lstStyle>
            <a:lvl1pPr algn="ctr">
              <a:defRPr sz="60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8" name="Text Placeholder 2">
            <a:extLst>
              <a:ext uri="{FF2B5EF4-FFF2-40B4-BE49-F238E27FC236}">
                <a16:creationId xmlns:a16="http://schemas.microsoft.com/office/drawing/2014/main" id="{75DDC236-00E5-2A48-8790-05E2F1718C51}"/>
              </a:ext>
            </a:extLst>
          </p:cNvPr>
          <p:cNvSpPr>
            <a:spLocks noGrp="1"/>
          </p:cNvSpPr>
          <p:nvPr>
            <p:ph type="body" idx="1"/>
          </p:nvPr>
        </p:nvSpPr>
        <p:spPr>
          <a:xfrm>
            <a:off x="623888" y="4589467"/>
            <a:ext cx="10958512"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Tree>
    <p:extLst>
      <p:ext uri="{BB962C8B-B14F-4D97-AF65-F5344CB8AC3E}">
        <p14:creationId xmlns:p14="http://schemas.microsoft.com/office/powerpoint/2010/main" val="1215408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A560C6-A739-2049-B91E-DFEB262D8051}"/>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66053172-13CE-2343-B369-1A8A92D7D9A6}"/>
              </a:ext>
            </a:extLst>
          </p:cNvPr>
          <p:cNvSpPr>
            <a:spLocks noGrp="1"/>
          </p:cNvSpPr>
          <p:nvPr>
            <p:ph sz="half" idx="1"/>
          </p:nvPr>
        </p:nvSpPr>
        <p:spPr>
          <a:xfrm>
            <a:off x="152400" y="1295400"/>
            <a:ext cx="5833872"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D86B485-66BF-7341-A676-CCAF29FCB1DA}"/>
              </a:ext>
            </a:extLst>
          </p:cNvPr>
          <p:cNvSpPr>
            <a:spLocks noGrp="1"/>
          </p:cNvSpPr>
          <p:nvPr>
            <p:ph sz="half" idx="10"/>
          </p:nvPr>
        </p:nvSpPr>
        <p:spPr>
          <a:xfrm>
            <a:off x="6172200" y="1299882"/>
            <a:ext cx="5833872"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8FD81F-A890-1E4F-B50C-FA58B0FE31DB}"/>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1" name="Content Placeholder 2">
            <a:extLst>
              <a:ext uri="{FF2B5EF4-FFF2-40B4-BE49-F238E27FC236}">
                <a16:creationId xmlns:a16="http://schemas.microsoft.com/office/drawing/2014/main" id="{2EA21BD5-23D0-9A4C-8FB5-C2A851AD2CD3}"/>
              </a:ext>
            </a:extLst>
          </p:cNvPr>
          <p:cNvSpPr>
            <a:spLocks noGrp="1"/>
          </p:cNvSpPr>
          <p:nvPr>
            <p:ph sz="half" idx="1"/>
          </p:nvPr>
        </p:nvSpPr>
        <p:spPr>
          <a:xfrm>
            <a:off x="152400" y="2316956"/>
            <a:ext cx="5833872" cy="4160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FAFCA5F-2182-4F49-BA8A-15432F96A26B}"/>
              </a:ext>
            </a:extLst>
          </p:cNvPr>
          <p:cNvSpPr>
            <a:spLocks noGrp="1"/>
          </p:cNvSpPr>
          <p:nvPr>
            <p:ph sz="half" idx="10"/>
          </p:nvPr>
        </p:nvSpPr>
        <p:spPr>
          <a:xfrm>
            <a:off x="6172200" y="2316956"/>
            <a:ext cx="5833872" cy="416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22B291DF-3599-8746-A039-AF3E6FA7DB5C}"/>
              </a:ext>
            </a:extLst>
          </p:cNvPr>
          <p:cNvSpPr>
            <a:spLocks noGrp="1"/>
          </p:cNvSpPr>
          <p:nvPr>
            <p:ph type="body" idx="11"/>
          </p:nvPr>
        </p:nvSpPr>
        <p:spPr>
          <a:xfrm>
            <a:off x="152400" y="1493044"/>
            <a:ext cx="58338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2">
            <a:extLst>
              <a:ext uri="{FF2B5EF4-FFF2-40B4-BE49-F238E27FC236}">
                <a16:creationId xmlns:a16="http://schemas.microsoft.com/office/drawing/2014/main" id="{D0D46F08-21FE-D846-93BD-BD73EF536E36}"/>
              </a:ext>
            </a:extLst>
          </p:cNvPr>
          <p:cNvSpPr>
            <a:spLocks noGrp="1"/>
          </p:cNvSpPr>
          <p:nvPr>
            <p:ph type="body" idx="12"/>
          </p:nvPr>
        </p:nvSpPr>
        <p:spPr>
          <a:xfrm>
            <a:off x="6172200" y="1493044"/>
            <a:ext cx="58338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4998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5EFE8-1D4D-3341-ABA9-3C476C845AB6}"/>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5880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7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B5AFA63-4AC5-A544-B0C8-BCA9F9986FF7}"/>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595D5EC6-7C9A-704C-B040-4E8BFC2DC90C}"/>
              </a:ext>
            </a:extLst>
          </p:cNvPr>
          <p:cNvSpPr>
            <a:spLocks noGrp="1"/>
          </p:cNvSpPr>
          <p:nvPr>
            <p:ph idx="1"/>
          </p:nvPr>
        </p:nvSpPr>
        <p:spPr>
          <a:xfrm>
            <a:off x="4343400" y="1524000"/>
            <a:ext cx="76009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4F2C3107-306B-114F-B302-3E7C93CBDAAE}"/>
              </a:ext>
            </a:extLst>
          </p:cNvPr>
          <p:cNvSpPr>
            <a:spLocks noGrp="1"/>
          </p:cNvSpPr>
          <p:nvPr>
            <p:ph type="body" sz="half" idx="2"/>
          </p:nvPr>
        </p:nvSpPr>
        <p:spPr>
          <a:xfrm>
            <a:off x="152400" y="1523999"/>
            <a:ext cx="4191000"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501040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E60B452-E427-004F-BA7B-F57002120B68}"/>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DCBBB664-6680-4947-9DFB-6AAFC2FF45B1}"/>
              </a:ext>
            </a:extLst>
          </p:cNvPr>
          <p:cNvSpPr>
            <a:spLocks noGrp="1"/>
          </p:cNvSpPr>
          <p:nvPr>
            <p:ph type="body" sz="half" idx="2"/>
          </p:nvPr>
        </p:nvSpPr>
        <p:spPr>
          <a:xfrm>
            <a:off x="228600" y="1523999"/>
            <a:ext cx="4114800"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Picture Placeholder 2">
            <a:extLst>
              <a:ext uri="{FF2B5EF4-FFF2-40B4-BE49-F238E27FC236}">
                <a16:creationId xmlns:a16="http://schemas.microsoft.com/office/drawing/2014/main" id="{70EBC0EC-CB7F-8E41-B709-6B10FCE8C4AA}"/>
              </a:ext>
            </a:extLst>
          </p:cNvPr>
          <p:cNvSpPr>
            <a:spLocks noGrp="1"/>
          </p:cNvSpPr>
          <p:nvPr>
            <p:ph type="pic" idx="1"/>
          </p:nvPr>
        </p:nvSpPr>
        <p:spPr>
          <a:xfrm>
            <a:off x="4343400" y="1523999"/>
            <a:ext cx="76200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03675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BAC2715-7B69-034F-ADD4-FCB4F1C9EE1C}"/>
              </a:ext>
            </a:extLst>
          </p:cNvPr>
          <p:cNvSpPr txBox="1">
            <a:spLocks noGrp="1"/>
          </p:cNvSpPr>
          <p:nvPr userDrawn="1"/>
        </p:nvSpPr>
        <p:spPr>
          <a:xfrm>
            <a:off x="10972800" y="6356355"/>
            <a:ext cx="1016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8" name="AutoShape 3">
            <a:extLst>
              <a:ext uri="{FF2B5EF4-FFF2-40B4-BE49-F238E27FC236}">
                <a16:creationId xmlns:a16="http://schemas.microsoft.com/office/drawing/2014/main" id="{85DF6712-59E7-BE4D-938E-10F7141D2A47}"/>
              </a:ext>
            </a:extLst>
          </p:cNvPr>
          <p:cNvSpPr>
            <a:spLocks noChangeArrowheads="1"/>
          </p:cNvSpPr>
          <p:nvPr userDrawn="1"/>
        </p:nvSpPr>
        <p:spPr bwMode="auto">
          <a:xfrm>
            <a:off x="0" y="0"/>
            <a:ext cx="12192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
        <p:nvSpPr>
          <p:cNvPr id="9" name="Rectangle 3">
            <a:extLst>
              <a:ext uri="{FF2B5EF4-FFF2-40B4-BE49-F238E27FC236}">
                <a16:creationId xmlns:a16="http://schemas.microsoft.com/office/drawing/2014/main" id="{6DCD2242-3A48-6A44-9897-F959BCA692CF}"/>
              </a:ext>
            </a:extLst>
          </p:cNvPr>
          <p:cNvSpPr>
            <a:spLocks noGrp="1" noChangeArrowheads="1"/>
          </p:cNvSpPr>
          <p:nvPr>
            <p:ph type="body" idx="1"/>
          </p:nvPr>
        </p:nvSpPr>
        <p:spPr bwMode="auto">
          <a:xfrm>
            <a:off x="152400" y="1295400"/>
            <a:ext cx="11836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Tree>
    <p:extLst>
      <p:ext uri="{BB962C8B-B14F-4D97-AF65-F5344CB8AC3E}">
        <p14:creationId xmlns:p14="http://schemas.microsoft.com/office/powerpoint/2010/main" val="1908888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cs107@cs.stanford.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eb.stanford.edu/class/archive/cs/cs107/cs107.1196/handouts/1B-SCPD-Information.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honorcode.stanford.ed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s107.stanford.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E12E-CDB2-DA48-B93C-F340374AA4AA}"/>
              </a:ext>
            </a:extLst>
          </p:cNvPr>
          <p:cNvSpPr>
            <a:spLocks noGrp="1"/>
          </p:cNvSpPr>
          <p:nvPr>
            <p:ph type="ctrTitle"/>
          </p:nvPr>
        </p:nvSpPr>
        <p:spPr/>
        <p:txBody>
          <a:bodyPr/>
          <a:lstStyle/>
          <a:p>
            <a:r>
              <a:rPr lang="en-US" dirty="0"/>
              <a:t>CS107 Spring 2019, Lecture 1</a:t>
            </a:r>
            <a:br>
              <a:rPr lang="en-US" dirty="0"/>
            </a:br>
            <a:r>
              <a:rPr lang="en-US" sz="3400" dirty="0"/>
              <a:t>Welcome to CS107!</a:t>
            </a:r>
          </a:p>
        </p:txBody>
      </p:sp>
      <p:sp>
        <p:nvSpPr>
          <p:cNvPr id="3" name="Subtitle 2">
            <a:extLst>
              <a:ext uri="{FF2B5EF4-FFF2-40B4-BE49-F238E27FC236}">
                <a16:creationId xmlns:a16="http://schemas.microsoft.com/office/drawing/2014/main" id="{07EAA89F-6B9D-BB4F-9609-8D56C72B9E0F}"/>
              </a:ext>
            </a:extLst>
          </p:cNvPr>
          <p:cNvSpPr>
            <a:spLocks noGrp="1"/>
          </p:cNvSpPr>
          <p:nvPr>
            <p:ph type="subTitle" idx="1"/>
          </p:nvPr>
        </p:nvSpPr>
        <p:spPr/>
        <p:txBody>
          <a:bodyPr/>
          <a:lstStyle/>
          <a:p>
            <a:pPr>
              <a:spcBef>
                <a:spcPts val="360"/>
              </a:spcBef>
            </a:pPr>
            <a:r>
              <a:rPr lang="en-US" sz="2000" dirty="0"/>
              <a:t>reading:</a:t>
            </a:r>
          </a:p>
          <a:p>
            <a:pPr>
              <a:spcBef>
                <a:spcPts val="360"/>
              </a:spcBef>
            </a:pPr>
            <a:r>
              <a:rPr lang="en-US" sz="2000" i="1" dirty="0"/>
              <a:t>General Information handout</a:t>
            </a:r>
          </a:p>
          <a:p>
            <a:pPr>
              <a:spcBef>
                <a:spcPts val="360"/>
              </a:spcBef>
            </a:pPr>
            <a:r>
              <a:rPr lang="en-US" sz="2000" i="1" dirty="0"/>
              <a:t>Bryant &amp; </a:t>
            </a:r>
            <a:r>
              <a:rPr lang="en-US" sz="2000" i="1" dirty="0" err="1"/>
              <a:t>O’Hallaron</a:t>
            </a:r>
            <a:r>
              <a:rPr lang="en-US" sz="2000" i="1" dirty="0"/>
              <a:t>, Ch. 1</a:t>
            </a:r>
          </a:p>
          <a:p>
            <a:pPr>
              <a:spcBef>
                <a:spcPts val="360"/>
              </a:spcBef>
            </a:pPr>
            <a:endParaRPr lang="en-US" sz="2000" dirty="0"/>
          </a:p>
        </p:txBody>
      </p:sp>
    </p:spTree>
    <p:extLst>
      <p:ext uri="{BB962C8B-B14F-4D97-AF65-F5344CB8AC3E}">
        <p14:creationId xmlns:p14="http://schemas.microsoft.com/office/powerpoint/2010/main" val="305782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313F-24D6-F944-857B-208E057C2796}"/>
              </a:ext>
            </a:extLst>
          </p:cNvPr>
          <p:cNvSpPr>
            <a:spLocks noGrp="1"/>
          </p:cNvSpPr>
          <p:nvPr>
            <p:ph type="title"/>
          </p:nvPr>
        </p:nvSpPr>
        <p:spPr/>
        <p:txBody>
          <a:bodyPr/>
          <a:lstStyle/>
          <a:p>
            <a:r>
              <a:rPr lang="en-US" dirty="0"/>
              <a:t>Nice to meet you!</a:t>
            </a:r>
          </a:p>
        </p:txBody>
      </p:sp>
      <p:pic>
        <p:nvPicPr>
          <p:cNvPr id="5" name="Picture 4">
            <a:extLst>
              <a:ext uri="{FF2B5EF4-FFF2-40B4-BE49-F238E27FC236}">
                <a16:creationId xmlns:a16="http://schemas.microsoft.com/office/drawing/2014/main" id="{A52B2C37-E722-934A-B50D-04C4A8A5E072}"/>
              </a:ext>
            </a:extLst>
          </p:cNvPr>
          <p:cNvPicPr>
            <a:picLocks noChangeAspect="1"/>
          </p:cNvPicPr>
          <p:nvPr/>
        </p:nvPicPr>
        <p:blipFill>
          <a:blip r:embed="rId3"/>
          <a:stretch>
            <a:fillRect/>
          </a:stretch>
        </p:blipFill>
        <p:spPr>
          <a:xfrm>
            <a:off x="781865" y="4785777"/>
            <a:ext cx="1432560" cy="1432560"/>
          </a:xfrm>
          <a:prstGeom prst="rect">
            <a:avLst/>
          </a:prstGeom>
        </p:spPr>
      </p:pic>
      <p:sp>
        <p:nvSpPr>
          <p:cNvPr id="31" name="TextBox 30">
            <a:extLst>
              <a:ext uri="{FF2B5EF4-FFF2-40B4-BE49-F238E27FC236}">
                <a16:creationId xmlns:a16="http://schemas.microsoft.com/office/drawing/2014/main" id="{17535679-A460-8343-90F0-F063602771AC}"/>
              </a:ext>
            </a:extLst>
          </p:cNvPr>
          <p:cNvSpPr txBox="1"/>
          <p:nvPr/>
        </p:nvSpPr>
        <p:spPr>
          <a:xfrm>
            <a:off x="232382" y="6261880"/>
            <a:ext cx="2531527" cy="369332"/>
          </a:xfrm>
          <a:prstGeom prst="rect">
            <a:avLst/>
          </a:prstGeom>
          <a:noFill/>
        </p:spPr>
        <p:txBody>
          <a:bodyPr wrap="none" rtlCol="0">
            <a:spAutoFit/>
          </a:bodyPr>
          <a:lstStyle/>
          <a:p>
            <a:r>
              <a:rPr lang="en-US" dirty="0"/>
              <a:t>Lecturer:  Nick Troccoli</a:t>
            </a:r>
          </a:p>
        </p:txBody>
      </p:sp>
      <p:sp>
        <p:nvSpPr>
          <p:cNvPr id="37" name="TextBox 36">
            <a:extLst>
              <a:ext uri="{FF2B5EF4-FFF2-40B4-BE49-F238E27FC236}">
                <a16:creationId xmlns:a16="http://schemas.microsoft.com/office/drawing/2014/main" id="{B0E96AC0-8F3E-2A4D-825C-D8C7774EE5CA}"/>
              </a:ext>
            </a:extLst>
          </p:cNvPr>
          <p:cNvSpPr txBox="1"/>
          <p:nvPr/>
        </p:nvSpPr>
        <p:spPr>
          <a:xfrm>
            <a:off x="4753292" y="4511613"/>
            <a:ext cx="2685415" cy="369332"/>
          </a:xfrm>
          <a:prstGeom prst="rect">
            <a:avLst/>
          </a:prstGeom>
          <a:noFill/>
        </p:spPr>
        <p:txBody>
          <a:bodyPr wrap="none" rtlCol="0">
            <a:spAutoFit/>
          </a:bodyPr>
          <a:lstStyle/>
          <a:p>
            <a:r>
              <a:rPr lang="en-US" dirty="0"/>
              <a:t>Course Assistants (CAs)</a:t>
            </a:r>
          </a:p>
        </p:txBody>
      </p:sp>
      <p:sp>
        <p:nvSpPr>
          <p:cNvPr id="40" name="Content Placeholder 2">
            <a:extLst>
              <a:ext uri="{FF2B5EF4-FFF2-40B4-BE49-F238E27FC236}">
                <a16:creationId xmlns:a16="http://schemas.microsoft.com/office/drawing/2014/main" id="{FAA123EA-7971-F941-8B6E-3C781E12835B}"/>
              </a:ext>
            </a:extLst>
          </p:cNvPr>
          <p:cNvSpPr>
            <a:spLocks noGrp="1"/>
          </p:cNvSpPr>
          <p:nvPr>
            <p:ph idx="1"/>
          </p:nvPr>
        </p:nvSpPr>
        <p:spPr>
          <a:xfrm>
            <a:off x="3467099" y="5355771"/>
            <a:ext cx="8305800" cy="990600"/>
          </a:xfrm>
        </p:spPr>
        <p:txBody>
          <a:bodyPr/>
          <a:lstStyle/>
          <a:p>
            <a:pPr marL="0" indent="0">
              <a:buNone/>
            </a:pPr>
            <a:r>
              <a:rPr lang="en-US" dirty="0"/>
              <a:t>The course staff will lead labs, grade coursework, help you when you have questions, and much more!</a:t>
            </a:r>
          </a:p>
        </p:txBody>
      </p:sp>
      <p:grpSp>
        <p:nvGrpSpPr>
          <p:cNvPr id="11" name="Group 10">
            <a:extLst>
              <a:ext uri="{FF2B5EF4-FFF2-40B4-BE49-F238E27FC236}">
                <a16:creationId xmlns:a16="http://schemas.microsoft.com/office/drawing/2014/main" id="{10CA1453-9475-334C-A420-B45F7DF58E39}"/>
              </a:ext>
            </a:extLst>
          </p:cNvPr>
          <p:cNvGrpSpPr/>
          <p:nvPr/>
        </p:nvGrpSpPr>
        <p:grpSpPr>
          <a:xfrm>
            <a:off x="723900" y="1366961"/>
            <a:ext cx="10744200" cy="3039159"/>
            <a:chOff x="762000" y="1337014"/>
            <a:chExt cx="10744200" cy="3039159"/>
          </a:xfrm>
        </p:grpSpPr>
        <p:pic>
          <p:nvPicPr>
            <p:cNvPr id="4" name="Picture 3" descr="A group of people posing for a photo&#10;&#10;Description automatically generated">
              <a:extLst>
                <a:ext uri="{FF2B5EF4-FFF2-40B4-BE49-F238E27FC236}">
                  <a16:creationId xmlns:a16="http://schemas.microsoft.com/office/drawing/2014/main" id="{967ADD10-3BC1-BD4C-8F8C-9090C7F96ADA}"/>
                </a:ext>
              </a:extLst>
            </p:cNvPr>
            <p:cNvPicPr>
              <a:picLocks noChangeAspect="1"/>
            </p:cNvPicPr>
            <p:nvPr/>
          </p:nvPicPr>
          <p:blipFill>
            <a:blip r:embed="rId4"/>
            <a:stretch>
              <a:fillRect/>
            </a:stretch>
          </p:blipFill>
          <p:spPr>
            <a:xfrm>
              <a:off x="762000" y="1337014"/>
              <a:ext cx="4562626" cy="3039159"/>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3DE319F6-76C5-AD49-994C-A6CFC37D596C}"/>
                </a:ext>
              </a:extLst>
            </p:cNvPr>
            <p:cNvPicPr>
              <a:picLocks noChangeAspect="1"/>
            </p:cNvPicPr>
            <p:nvPr/>
          </p:nvPicPr>
          <p:blipFill>
            <a:blip r:embed="rId5"/>
            <a:stretch>
              <a:fillRect/>
            </a:stretch>
          </p:blipFill>
          <p:spPr>
            <a:xfrm>
              <a:off x="5477026" y="1356307"/>
              <a:ext cx="4522134" cy="3019866"/>
            </a:xfrm>
            <a:prstGeom prst="rect">
              <a:avLst/>
            </a:prstGeom>
          </p:spPr>
        </p:pic>
        <p:pic>
          <p:nvPicPr>
            <p:cNvPr id="9" name="Picture 8" descr="A person smiling for the camera&#10;&#10;Description automatically generated">
              <a:extLst>
                <a:ext uri="{FF2B5EF4-FFF2-40B4-BE49-F238E27FC236}">
                  <a16:creationId xmlns:a16="http://schemas.microsoft.com/office/drawing/2014/main" id="{5D4C68F8-E978-E346-B98A-19C498AA8799}"/>
                </a:ext>
              </a:extLst>
            </p:cNvPr>
            <p:cNvPicPr>
              <a:picLocks noChangeAspect="1"/>
            </p:cNvPicPr>
            <p:nvPr/>
          </p:nvPicPr>
          <p:blipFill>
            <a:blip r:embed="rId6"/>
            <a:stretch>
              <a:fillRect/>
            </a:stretch>
          </p:blipFill>
          <p:spPr>
            <a:xfrm>
              <a:off x="10176217" y="1371600"/>
              <a:ext cx="1329983" cy="1459924"/>
            </a:xfrm>
            <a:prstGeom prst="rect">
              <a:avLst/>
            </a:prstGeom>
          </p:spPr>
        </p:pic>
      </p:grpSp>
    </p:spTree>
    <p:extLst>
      <p:ext uri="{BB962C8B-B14F-4D97-AF65-F5344CB8AC3E}">
        <p14:creationId xmlns:p14="http://schemas.microsoft.com/office/powerpoint/2010/main" val="121465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p:txBody>
          <a:bodyPr/>
          <a:lstStyle/>
          <a:p>
            <a:r>
              <a:rPr lang="en-US" dirty="0"/>
              <a:t>Introduction</a:t>
            </a:r>
          </a:p>
          <a:p>
            <a:r>
              <a:rPr lang="en-US" b="1" dirty="0">
                <a:solidFill>
                  <a:srgbClr val="C00000"/>
                </a:solidFill>
              </a:rPr>
              <a:t>CS107 Course Policies</a:t>
            </a:r>
          </a:p>
          <a:p>
            <a:r>
              <a:rPr lang="en-US" dirty="0"/>
              <a:t>Unix and the Command Line</a:t>
            </a:r>
          </a:p>
          <a:p>
            <a:r>
              <a:rPr lang="en-US" dirty="0"/>
              <a:t>Getting Started With C</a:t>
            </a:r>
          </a:p>
        </p:txBody>
      </p:sp>
    </p:spTree>
    <p:extLst>
      <p:ext uri="{BB962C8B-B14F-4D97-AF65-F5344CB8AC3E}">
        <p14:creationId xmlns:p14="http://schemas.microsoft.com/office/powerpoint/2010/main" val="387947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E778-B48A-F04E-AC37-88F4E99B3237}"/>
              </a:ext>
            </a:extLst>
          </p:cNvPr>
          <p:cNvSpPr>
            <a:spLocks noGrp="1"/>
          </p:cNvSpPr>
          <p:nvPr>
            <p:ph type="title"/>
          </p:nvPr>
        </p:nvSpPr>
        <p:spPr/>
        <p:txBody>
          <a:bodyPr/>
          <a:lstStyle/>
          <a:p>
            <a:r>
              <a:rPr lang="en-US" dirty="0"/>
              <a:t>Textbooks</a:t>
            </a:r>
          </a:p>
        </p:txBody>
      </p:sp>
      <p:sp>
        <p:nvSpPr>
          <p:cNvPr id="3" name="Content Placeholder 2">
            <a:extLst>
              <a:ext uri="{FF2B5EF4-FFF2-40B4-BE49-F238E27FC236}">
                <a16:creationId xmlns:a16="http://schemas.microsoft.com/office/drawing/2014/main" id="{2A737495-180B-014B-AC3D-2928F071759F}"/>
              </a:ext>
            </a:extLst>
          </p:cNvPr>
          <p:cNvSpPr>
            <a:spLocks noGrp="1"/>
          </p:cNvSpPr>
          <p:nvPr>
            <p:ph idx="1"/>
          </p:nvPr>
        </p:nvSpPr>
        <p:spPr>
          <a:xfrm>
            <a:off x="152400" y="1295400"/>
            <a:ext cx="7315200" cy="5181600"/>
          </a:xfrm>
        </p:spPr>
        <p:txBody>
          <a:bodyPr/>
          <a:lstStyle/>
          <a:p>
            <a:r>
              <a:rPr lang="en-US" i="1" dirty="0"/>
              <a:t>Computer Systems: A Programmer’s Perspective </a:t>
            </a:r>
            <a:r>
              <a:rPr lang="en-US" dirty="0"/>
              <a:t>by</a:t>
            </a:r>
            <a:r>
              <a:rPr lang="en-US" i="1" dirty="0"/>
              <a:t> </a:t>
            </a:r>
            <a:r>
              <a:rPr lang="en-US" dirty="0"/>
              <a:t>Bryant &amp; </a:t>
            </a:r>
            <a:r>
              <a:rPr lang="en-US" dirty="0" err="1"/>
              <a:t>O’Hallaron</a:t>
            </a:r>
            <a:r>
              <a:rPr lang="en-US" dirty="0"/>
              <a:t>, </a:t>
            </a:r>
            <a:r>
              <a:rPr lang="en-US" b="1" dirty="0"/>
              <a:t>3</a:t>
            </a:r>
            <a:r>
              <a:rPr lang="en-US" b="1" baseline="30000" dirty="0"/>
              <a:t>rd</a:t>
            </a:r>
            <a:r>
              <a:rPr lang="en-US" b="1" dirty="0"/>
              <a:t> Edition</a:t>
            </a:r>
            <a:endParaRPr lang="en-US" b="1" i="1" dirty="0"/>
          </a:p>
          <a:p>
            <a:pPr lvl="1"/>
            <a:r>
              <a:rPr lang="en-US" b="1" dirty="0"/>
              <a:t>3</a:t>
            </a:r>
            <a:r>
              <a:rPr lang="en-US" b="1" baseline="30000" dirty="0"/>
              <a:t>rd</a:t>
            </a:r>
            <a:r>
              <a:rPr lang="en-US" b="1" dirty="0"/>
              <a:t> edition matters </a:t>
            </a:r>
            <a:r>
              <a:rPr lang="en-US" dirty="0"/>
              <a:t>– important updates to course materials</a:t>
            </a:r>
          </a:p>
          <a:p>
            <a:r>
              <a:rPr lang="en-US" dirty="0"/>
              <a:t>A C programming reference of your choice</a:t>
            </a:r>
          </a:p>
          <a:p>
            <a:pPr lvl="1"/>
            <a:r>
              <a:rPr lang="en-US" i="1" dirty="0"/>
              <a:t>The C Programming Language </a:t>
            </a:r>
            <a:r>
              <a:rPr lang="en-US" dirty="0"/>
              <a:t>by Kernighan and Ritchie (free link on course website Resources page)</a:t>
            </a:r>
          </a:p>
          <a:p>
            <a:pPr lvl="1"/>
            <a:r>
              <a:rPr lang="en-US" dirty="0"/>
              <a:t>Other C programming books, websites, or reference sheets</a:t>
            </a:r>
          </a:p>
        </p:txBody>
      </p:sp>
      <p:pic>
        <p:nvPicPr>
          <p:cNvPr id="4" name="Image" descr="Image">
            <a:extLst>
              <a:ext uri="{FF2B5EF4-FFF2-40B4-BE49-F238E27FC236}">
                <a16:creationId xmlns:a16="http://schemas.microsoft.com/office/drawing/2014/main" id="{D90211EC-2746-8341-8F84-A31D6F43C1E7}"/>
              </a:ext>
            </a:extLst>
          </p:cNvPr>
          <p:cNvPicPr>
            <a:picLocks noChangeAspect="1"/>
          </p:cNvPicPr>
          <p:nvPr/>
        </p:nvPicPr>
        <p:blipFill>
          <a:blip r:embed="rId3">
            <a:extLst/>
          </a:blip>
          <a:stretch>
            <a:fillRect/>
          </a:stretch>
        </p:blipFill>
        <p:spPr>
          <a:xfrm>
            <a:off x="8294890" y="1679882"/>
            <a:ext cx="3439910" cy="4412635"/>
          </a:xfrm>
          <a:prstGeom prst="rect">
            <a:avLst/>
          </a:prstGeom>
          <a:ln w="12700">
            <a:miter lim="400000"/>
          </a:ln>
        </p:spPr>
      </p:pic>
    </p:spTree>
    <p:extLst>
      <p:ext uri="{BB962C8B-B14F-4D97-AF65-F5344CB8AC3E}">
        <p14:creationId xmlns:p14="http://schemas.microsoft.com/office/powerpoint/2010/main" val="1584320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7EA-46D6-8A4C-8014-DEA6D919942F}"/>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5787B7CA-70A4-3A46-B04E-766F1C97EF53}"/>
              </a:ext>
            </a:extLst>
          </p:cNvPr>
          <p:cNvSpPr>
            <a:spLocks noGrp="1"/>
          </p:cNvSpPr>
          <p:nvPr>
            <p:ph idx="1"/>
          </p:nvPr>
        </p:nvSpPr>
        <p:spPr/>
        <p:txBody>
          <a:bodyPr anchor="ctr"/>
          <a:lstStyle/>
          <a:p>
            <a:pPr lvl="1">
              <a:spcBef>
                <a:spcPts val="1000"/>
              </a:spcBef>
              <a:buNone/>
              <a:tabLst>
                <a:tab pos="2055813" algn="l"/>
                <a:tab pos="2684463" algn="l"/>
              </a:tabLst>
            </a:pPr>
            <a:r>
              <a:rPr lang="en-US" altLang="x-none" sz="4400" b="1" dirty="0">
                <a:solidFill>
                  <a:srgbClr val="800000"/>
                </a:solidFill>
              </a:rPr>
              <a:t>	****</a:t>
            </a:r>
            <a:r>
              <a:rPr lang="en-US" altLang="x-none" sz="4400" dirty="0"/>
              <a:t>		35%		Assignments</a:t>
            </a:r>
          </a:p>
          <a:p>
            <a:pPr lvl="1">
              <a:spcBef>
                <a:spcPts val="1000"/>
              </a:spcBef>
              <a:buNone/>
              <a:tabLst>
                <a:tab pos="2055813" algn="l"/>
                <a:tab pos="2684463" algn="l"/>
              </a:tabLst>
            </a:pPr>
            <a:r>
              <a:rPr lang="en-US" altLang="x-none" sz="4400" dirty="0"/>
              <a:t>	</a:t>
            </a:r>
            <a:r>
              <a:rPr lang="en-US" altLang="x-none" sz="4400" b="1" dirty="0">
                <a:solidFill>
                  <a:schemeClr val="hlink"/>
                </a:solidFill>
              </a:rPr>
              <a:t>**</a:t>
            </a:r>
            <a:r>
              <a:rPr lang="en-US" altLang="x-none" sz="4400" dirty="0"/>
              <a:t>		15%		Lab Participation</a:t>
            </a:r>
          </a:p>
          <a:p>
            <a:pPr lvl="1">
              <a:spcBef>
                <a:spcPts val="1000"/>
              </a:spcBef>
              <a:buNone/>
              <a:tabLst>
                <a:tab pos="2055813" algn="l"/>
                <a:tab pos="2684463" algn="l"/>
              </a:tabLst>
            </a:pPr>
            <a:r>
              <a:rPr lang="en-US" altLang="x-none" sz="4400" dirty="0"/>
              <a:t>	</a:t>
            </a:r>
            <a:r>
              <a:rPr lang="en-US" altLang="x-none" sz="4400" b="1" dirty="0">
                <a:solidFill>
                  <a:schemeClr val="accent2"/>
                </a:solidFill>
              </a:rPr>
              <a:t>**</a:t>
            </a:r>
            <a:r>
              <a:rPr lang="en-US" altLang="x-none" sz="4400" dirty="0"/>
              <a:t>		17%		Midterm Exam</a:t>
            </a:r>
          </a:p>
          <a:p>
            <a:pPr lvl="1">
              <a:spcBef>
                <a:spcPts val="1000"/>
              </a:spcBef>
              <a:buNone/>
              <a:tabLst>
                <a:tab pos="2055813" algn="l"/>
                <a:tab pos="2684463" algn="l"/>
              </a:tabLst>
            </a:pPr>
            <a:r>
              <a:rPr lang="en-US" altLang="x-none" sz="4400" dirty="0"/>
              <a:t>	</a:t>
            </a:r>
            <a:r>
              <a:rPr lang="en-US" altLang="x-none" sz="4400" b="1" dirty="0">
                <a:solidFill>
                  <a:srgbClr val="008000"/>
                </a:solidFill>
              </a:rPr>
              <a:t>****</a:t>
            </a:r>
            <a:r>
              <a:rPr lang="en-US" altLang="x-none" sz="4400" dirty="0"/>
              <a:t>		33%		Final Exam</a:t>
            </a:r>
          </a:p>
        </p:txBody>
      </p:sp>
    </p:spTree>
    <p:extLst>
      <p:ext uri="{BB962C8B-B14F-4D97-AF65-F5344CB8AC3E}">
        <p14:creationId xmlns:p14="http://schemas.microsoft.com/office/powerpoint/2010/main" val="30754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7EA-46D6-8A4C-8014-DEA6D919942F}"/>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5787B7CA-70A4-3A46-B04E-766F1C97EF53}"/>
              </a:ext>
            </a:extLst>
          </p:cNvPr>
          <p:cNvSpPr>
            <a:spLocks noGrp="1"/>
          </p:cNvSpPr>
          <p:nvPr>
            <p:ph idx="1"/>
          </p:nvPr>
        </p:nvSpPr>
        <p:spPr/>
        <p:txBody>
          <a:bodyPr anchor="ctr"/>
          <a:lstStyle/>
          <a:p>
            <a:pPr lvl="1">
              <a:spcBef>
                <a:spcPts val="1000"/>
              </a:spcBef>
              <a:buNone/>
              <a:tabLst>
                <a:tab pos="2055813" algn="l"/>
                <a:tab pos="2684463" algn="l"/>
              </a:tabLst>
            </a:pPr>
            <a:r>
              <a:rPr lang="en-US" altLang="x-none" sz="4400" b="1" dirty="0">
                <a:solidFill>
                  <a:srgbClr val="800000"/>
                </a:solidFill>
              </a:rPr>
              <a:t>	****</a:t>
            </a:r>
            <a:r>
              <a:rPr lang="en-US" altLang="x-none" sz="4400" dirty="0"/>
              <a:t>		35%		Assignments</a:t>
            </a:r>
          </a:p>
          <a:p>
            <a:pPr lvl="1">
              <a:spcBef>
                <a:spcPts val="1000"/>
              </a:spcBef>
              <a:buNone/>
              <a:tabLst>
                <a:tab pos="2055813" algn="l"/>
                <a:tab pos="2684463" algn="l"/>
              </a:tabLst>
            </a:pPr>
            <a:r>
              <a:rPr lang="en-US" altLang="x-none" sz="4400" dirty="0">
                <a:solidFill>
                  <a:schemeClr val="bg1">
                    <a:lumMod val="85000"/>
                  </a:schemeClr>
                </a:solidFill>
              </a:rPr>
              <a:t>	</a:t>
            </a:r>
            <a:r>
              <a:rPr lang="en-US" altLang="x-none" sz="4400" b="1" dirty="0">
                <a:solidFill>
                  <a:schemeClr val="bg1">
                    <a:lumMod val="85000"/>
                  </a:schemeClr>
                </a:solidFill>
              </a:rPr>
              <a:t>**</a:t>
            </a:r>
            <a:r>
              <a:rPr lang="en-US" altLang="x-none" sz="4400" dirty="0">
                <a:solidFill>
                  <a:schemeClr val="bg1">
                    <a:lumMod val="85000"/>
                  </a:schemeClr>
                </a:solidFill>
              </a:rPr>
              <a:t>		15%		Lab Participation</a:t>
            </a:r>
          </a:p>
          <a:p>
            <a:pPr lvl="1">
              <a:spcBef>
                <a:spcPts val="1000"/>
              </a:spcBef>
              <a:buNone/>
              <a:tabLst>
                <a:tab pos="2055813" algn="l"/>
                <a:tab pos="2684463" algn="l"/>
              </a:tabLst>
            </a:pPr>
            <a:r>
              <a:rPr lang="en-US" altLang="x-none" sz="4400" dirty="0">
                <a:solidFill>
                  <a:schemeClr val="bg1">
                    <a:lumMod val="85000"/>
                  </a:schemeClr>
                </a:solidFill>
              </a:rPr>
              <a:t>	</a:t>
            </a:r>
            <a:r>
              <a:rPr lang="en-US" altLang="x-none" sz="4400" b="1" dirty="0">
                <a:solidFill>
                  <a:schemeClr val="bg1">
                    <a:lumMod val="85000"/>
                  </a:schemeClr>
                </a:solidFill>
              </a:rPr>
              <a:t>**</a:t>
            </a:r>
            <a:r>
              <a:rPr lang="en-US" altLang="x-none" sz="4400" dirty="0">
                <a:solidFill>
                  <a:schemeClr val="bg1">
                    <a:lumMod val="85000"/>
                  </a:schemeClr>
                </a:solidFill>
              </a:rPr>
              <a:t>		17%		Midterm Exam</a:t>
            </a:r>
          </a:p>
          <a:p>
            <a:pPr lvl="1">
              <a:spcBef>
                <a:spcPts val="1000"/>
              </a:spcBef>
              <a:buNone/>
              <a:tabLst>
                <a:tab pos="2055813" algn="l"/>
                <a:tab pos="2684463" algn="l"/>
              </a:tabLst>
            </a:pPr>
            <a:r>
              <a:rPr lang="en-US" altLang="x-none" sz="4400" dirty="0">
                <a:solidFill>
                  <a:schemeClr val="bg1">
                    <a:lumMod val="85000"/>
                  </a:schemeClr>
                </a:solidFill>
              </a:rPr>
              <a:t>	</a:t>
            </a:r>
            <a:r>
              <a:rPr lang="en-US" altLang="x-none" sz="4400" b="1" dirty="0">
                <a:solidFill>
                  <a:schemeClr val="bg1">
                    <a:lumMod val="85000"/>
                  </a:schemeClr>
                </a:solidFill>
              </a:rPr>
              <a:t>****</a:t>
            </a:r>
            <a:r>
              <a:rPr lang="en-US" altLang="x-none" sz="4400" dirty="0">
                <a:solidFill>
                  <a:schemeClr val="bg1">
                    <a:lumMod val="85000"/>
                  </a:schemeClr>
                </a:solidFill>
              </a:rPr>
              <a:t>		33%		Final Exam</a:t>
            </a:r>
          </a:p>
        </p:txBody>
      </p:sp>
    </p:spTree>
    <p:extLst>
      <p:ext uri="{BB962C8B-B14F-4D97-AF65-F5344CB8AC3E}">
        <p14:creationId xmlns:p14="http://schemas.microsoft.com/office/powerpoint/2010/main" val="346959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99A7-6E16-AA4B-A526-E46C9D7542ED}"/>
              </a:ext>
            </a:extLst>
          </p:cNvPr>
          <p:cNvSpPr>
            <a:spLocks noGrp="1"/>
          </p:cNvSpPr>
          <p:nvPr>
            <p:ph type="title"/>
          </p:nvPr>
        </p:nvSpPr>
        <p:spPr/>
        <p:txBody>
          <a:bodyPr/>
          <a:lstStyle/>
          <a:p>
            <a:r>
              <a:rPr lang="en-US" dirty="0"/>
              <a:t>Assignments</a:t>
            </a:r>
          </a:p>
        </p:txBody>
      </p:sp>
      <p:sp>
        <p:nvSpPr>
          <p:cNvPr id="3" name="Content Placeholder 2">
            <a:extLst>
              <a:ext uri="{FF2B5EF4-FFF2-40B4-BE49-F238E27FC236}">
                <a16:creationId xmlns:a16="http://schemas.microsoft.com/office/drawing/2014/main" id="{B6664004-DABE-7B4B-B79B-85C4C5D9AC48}"/>
              </a:ext>
            </a:extLst>
          </p:cNvPr>
          <p:cNvSpPr>
            <a:spLocks noGrp="1"/>
          </p:cNvSpPr>
          <p:nvPr>
            <p:ph idx="1"/>
          </p:nvPr>
        </p:nvSpPr>
        <p:spPr>
          <a:xfrm>
            <a:off x="152400" y="1295400"/>
            <a:ext cx="7162800" cy="5181600"/>
          </a:xfrm>
        </p:spPr>
        <p:txBody>
          <a:bodyPr/>
          <a:lstStyle/>
          <a:p>
            <a:r>
              <a:rPr lang="en-US" dirty="0"/>
              <a:t>8 programming assignments completed individually using </a:t>
            </a:r>
            <a:r>
              <a:rPr lang="en-US" b="1" dirty="0"/>
              <a:t>Unix command line tools</a:t>
            </a:r>
          </a:p>
          <a:p>
            <a:pPr lvl="1"/>
            <a:r>
              <a:rPr lang="en-US" dirty="0"/>
              <a:t>Free software, pre-installed on Myth machines / available on course website</a:t>
            </a:r>
          </a:p>
          <a:p>
            <a:pPr lvl="1"/>
            <a:r>
              <a:rPr lang="en-US" dirty="0"/>
              <a:t>We will give out starter projects for each assignment</a:t>
            </a:r>
          </a:p>
          <a:p>
            <a:r>
              <a:rPr lang="en-US" dirty="0"/>
              <a:t>Graded on </a:t>
            </a:r>
            <a:r>
              <a:rPr lang="en-US" b="1" dirty="0"/>
              <a:t>functionality</a:t>
            </a:r>
            <a:r>
              <a:rPr lang="en-US" dirty="0"/>
              <a:t> (behavior) and </a:t>
            </a:r>
            <a:r>
              <a:rPr lang="en-US" b="1" dirty="0"/>
              <a:t>style</a:t>
            </a:r>
            <a:r>
              <a:rPr lang="en-US" dirty="0"/>
              <a:t> (elegance)</a:t>
            </a:r>
          </a:p>
          <a:p>
            <a:pPr lvl="1"/>
            <a:r>
              <a:rPr lang="en-US" dirty="0"/>
              <a:t>Functionality graded using </a:t>
            </a:r>
            <a:r>
              <a:rPr lang="en-US" i="1" dirty="0"/>
              <a:t>automated tools, </a:t>
            </a:r>
            <a:r>
              <a:rPr lang="en-US" dirty="0"/>
              <a:t>given as point score</a:t>
            </a:r>
          </a:p>
          <a:p>
            <a:pPr lvl="1"/>
            <a:r>
              <a:rPr lang="en-US" dirty="0"/>
              <a:t>Style graded via </a:t>
            </a:r>
            <a:r>
              <a:rPr lang="en-US" i="1" dirty="0"/>
              <a:t>automated tests </a:t>
            </a:r>
            <a:r>
              <a:rPr lang="en-US" dirty="0"/>
              <a:t>and TA code review, given as bucket score</a:t>
            </a:r>
          </a:p>
          <a:p>
            <a:pPr lvl="1"/>
            <a:r>
              <a:rPr lang="en-US" dirty="0"/>
              <a:t>Grades returned via course website</a:t>
            </a:r>
          </a:p>
          <a:p>
            <a:pPr lvl="1"/>
            <a:endParaRPr lang="en-US" dirty="0"/>
          </a:p>
          <a:p>
            <a:pPr lvl="1"/>
            <a:endParaRPr lang="en-US" dirty="0"/>
          </a:p>
        </p:txBody>
      </p:sp>
      <p:pic>
        <p:nvPicPr>
          <p:cNvPr id="7" name="Picture 6">
            <a:extLst>
              <a:ext uri="{FF2B5EF4-FFF2-40B4-BE49-F238E27FC236}">
                <a16:creationId xmlns:a16="http://schemas.microsoft.com/office/drawing/2014/main" id="{BD0AFB68-6967-CD42-85FD-3CD466213F3C}"/>
              </a:ext>
            </a:extLst>
          </p:cNvPr>
          <p:cNvPicPr>
            <a:picLocks noChangeAspect="1"/>
          </p:cNvPicPr>
          <p:nvPr/>
        </p:nvPicPr>
        <p:blipFill>
          <a:blip r:embed="rId2"/>
          <a:stretch>
            <a:fillRect/>
          </a:stretch>
        </p:blipFill>
        <p:spPr>
          <a:xfrm>
            <a:off x="7516634" y="2209800"/>
            <a:ext cx="4397258" cy="3352800"/>
          </a:xfrm>
          <a:prstGeom prst="rect">
            <a:avLst/>
          </a:prstGeom>
        </p:spPr>
      </p:pic>
    </p:spTree>
    <p:extLst>
      <p:ext uri="{BB962C8B-B14F-4D97-AF65-F5344CB8AC3E}">
        <p14:creationId xmlns:p14="http://schemas.microsoft.com/office/powerpoint/2010/main" val="407334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0908-CF76-CC42-BFEF-C4C5EEA27728}"/>
              </a:ext>
            </a:extLst>
          </p:cNvPr>
          <p:cNvSpPr>
            <a:spLocks noGrp="1"/>
          </p:cNvSpPr>
          <p:nvPr>
            <p:ph type="title"/>
          </p:nvPr>
        </p:nvSpPr>
        <p:spPr/>
        <p:txBody>
          <a:bodyPr/>
          <a:lstStyle/>
          <a:p>
            <a:r>
              <a:rPr lang="en-US" dirty="0"/>
              <a:t>The Style Bucket System</a:t>
            </a:r>
          </a:p>
        </p:txBody>
      </p:sp>
      <p:graphicFrame>
        <p:nvGraphicFramePr>
          <p:cNvPr id="4" name="Group 4">
            <a:extLst>
              <a:ext uri="{FF2B5EF4-FFF2-40B4-BE49-F238E27FC236}">
                <a16:creationId xmlns:a16="http://schemas.microsoft.com/office/drawing/2014/main" id="{7F2DD58F-3924-2145-99FE-E8BC95BB2BBD}"/>
              </a:ext>
            </a:extLst>
          </p:cNvPr>
          <p:cNvGraphicFramePr>
            <a:graphicFrameLocks noGrp="1"/>
          </p:cNvGraphicFramePr>
          <p:nvPr>
            <p:extLst>
              <p:ext uri="{D42A27DB-BD31-4B8C-83A1-F6EECF244321}">
                <p14:modId xmlns:p14="http://schemas.microsoft.com/office/powerpoint/2010/main" val="3529611002"/>
              </p:ext>
            </p:extLst>
          </p:nvPr>
        </p:nvGraphicFramePr>
        <p:xfrm>
          <a:off x="457200" y="1524000"/>
          <a:ext cx="11277600" cy="2994660"/>
        </p:xfrm>
        <a:graphic>
          <a:graphicData uri="http://schemas.openxmlformats.org/drawingml/2006/table">
            <a:tbl>
              <a:tblPr/>
              <a:tblGrid>
                <a:gridCol w="1972650">
                  <a:extLst>
                    <a:ext uri="{9D8B030D-6E8A-4147-A177-3AD203B41FA5}">
                      <a16:colId xmlns:a16="http://schemas.microsoft.com/office/drawing/2014/main" val="20000"/>
                    </a:ext>
                  </a:extLst>
                </a:gridCol>
                <a:gridCol w="9304950">
                  <a:extLst>
                    <a:ext uri="{9D8B030D-6E8A-4147-A177-3AD203B41FA5}">
                      <a16:colId xmlns:a16="http://schemas.microsoft.com/office/drawing/2014/main" val="20001"/>
                    </a:ext>
                  </a:extLst>
                </a:gridCol>
              </a:tblGrid>
              <a:tr h="542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2400" kern="1200" dirty="0">
                          <a:solidFill>
                            <a:schemeClr val="tx1"/>
                          </a:solidFill>
                          <a:effectLst/>
                          <a:latin typeface="+mn-lt"/>
                          <a:ea typeface="+mn-ea"/>
                          <a:cs typeface="+mn-cs"/>
                        </a:rPr>
                        <a:t>An outstanding job; could be used as course example code for good style.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9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alibri" charset="0"/>
                          <a:sym typeface="Symbol" charset="2"/>
                        </a:rPr>
                        <a:t>ok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2400" kern="1200" dirty="0">
                          <a:solidFill>
                            <a:schemeClr val="tx1"/>
                          </a:solidFill>
                          <a:effectLst/>
                          <a:latin typeface="Calibri" charset="0"/>
                          <a:ea typeface="+mn-ea"/>
                          <a:cs typeface="+mn-cs"/>
                        </a:rPr>
                        <a:t>A good job; solid effort, but also opportunities for improvement.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29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alibri" charset="0"/>
                          <a:sym typeface="Symbol"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lang="en-US" sz="2400" kern="1200" dirty="0">
                          <a:solidFill>
                            <a:schemeClr val="tx1"/>
                          </a:solidFill>
                          <a:effectLst/>
                          <a:latin typeface="Calibri" charset="0"/>
                          <a:ea typeface="+mn-ea"/>
                          <a:cs typeface="+mn-cs"/>
                        </a:rPr>
                        <a:t>Shows some effort and understanding, but has larger problems that should be focused 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2925">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alibri" charset="0"/>
                          <a:sym typeface="Symbol" charset="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000">
                          <a:solidFill>
                            <a:schemeClr val="tx1"/>
                          </a:solidFill>
                          <a:latin typeface="Calibri" charset="0"/>
                        </a:defRPr>
                      </a:lvl1pPr>
                      <a:lvl2pPr marL="344488" algn="l">
                        <a:spcBef>
                          <a:spcPct val="20000"/>
                        </a:spcBef>
                        <a:defRPr sz="2000">
                          <a:solidFill>
                            <a:schemeClr val="tx1"/>
                          </a:solidFill>
                          <a:latin typeface="Calibri" charset="0"/>
                        </a:defRPr>
                      </a:lvl2pPr>
                      <a:lvl3pPr marL="685800" algn="l">
                        <a:spcBef>
                          <a:spcPct val="20000"/>
                        </a:spcBef>
                        <a:defRPr>
                          <a:solidFill>
                            <a:schemeClr val="tx1"/>
                          </a:solidFill>
                          <a:latin typeface="Calibri" charset="0"/>
                        </a:defRPr>
                      </a:lvl3pPr>
                      <a:lvl4pPr marL="969963" algn="l">
                        <a:spcBef>
                          <a:spcPct val="20000"/>
                        </a:spcBef>
                        <a:defRPr sz="1600">
                          <a:solidFill>
                            <a:schemeClr val="tx1"/>
                          </a:solidFill>
                          <a:latin typeface="Calibri" charset="0"/>
                        </a:defRPr>
                      </a:lvl4pPr>
                      <a:lvl5pPr marL="1258888" algn="l">
                        <a:spcBef>
                          <a:spcPct val="20000"/>
                        </a:spcBef>
                        <a:defRPr sz="1600">
                          <a:solidFill>
                            <a:schemeClr val="tx1"/>
                          </a:solidFill>
                          <a:latin typeface="Calibri" charset="0"/>
                        </a:defRPr>
                      </a:lvl5pPr>
                      <a:lvl6pPr marL="1716088" fontAlgn="base">
                        <a:spcBef>
                          <a:spcPct val="20000"/>
                        </a:spcBef>
                        <a:spcAft>
                          <a:spcPct val="0"/>
                        </a:spcAft>
                        <a:defRPr sz="1600">
                          <a:solidFill>
                            <a:schemeClr val="tx1"/>
                          </a:solidFill>
                          <a:latin typeface="Calibri" charset="0"/>
                        </a:defRPr>
                      </a:lvl6pPr>
                      <a:lvl7pPr marL="2173288" fontAlgn="base">
                        <a:spcBef>
                          <a:spcPct val="20000"/>
                        </a:spcBef>
                        <a:spcAft>
                          <a:spcPct val="0"/>
                        </a:spcAft>
                        <a:defRPr sz="1600">
                          <a:solidFill>
                            <a:schemeClr val="tx1"/>
                          </a:solidFill>
                          <a:latin typeface="Calibri" charset="0"/>
                        </a:defRPr>
                      </a:lvl7pPr>
                      <a:lvl8pPr marL="2630488" fontAlgn="base">
                        <a:spcBef>
                          <a:spcPct val="20000"/>
                        </a:spcBef>
                        <a:spcAft>
                          <a:spcPct val="0"/>
                        </a:spcAft>
                        <a:defRPr sz="1600">
                          <a:solidFill>
                            <a:schemeClr val="tx1"/>
                          </a:solidFill>
                          <a:latin typeface="Calibri" charset="0"/>
                        </a:defRPr>
                      </a:lvl8pPr>
                      <a:lvl9pPr marL="3087688" fontAlgn="base">
                        <a:spcBef>
                          <a:spcPct val="20000"/>
                        </a:spcBef>
                        <a:spcAft>
                          <a:spcPct val="0"/>
                        </a:spcAft>
                        <a:defRPr sz="1600">
                          <a:solidFill>
                            <a:schemeClr val="tx1"/>
                          </a:solidFill>
                          <a:latin typeface="Calibri" charset="0"/>
                        </a:defRPr>
                      </a:lvl9pPr>
                    </a:lstStyle>
                    <a:p>
                      <a:r>
                        <a:rPr lang="en-US" sz="2400" kern="1200" dirty="0">
                          <a:solidFill>
                            <a:schemeClr val="tx1"/>
                          </a:solidFill>
                          <a:effectLst/>
                          <a:latin typeface="Calibri" charset="0"/>
                          <a:ea typeface="+mn-ea"/>
                          <a:cs typeface="+mn-cs"/>
                        </a:rPr>
                        <a:t>Little effort; incomplete or mostly non-functional.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29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x-none" sz="2400" b="1" i="0" u="none" strike="noStrike" cap="none" normalizeH="0" baseline="0" dirty="0">
                          <a:ln>
                            <a:noFill/>
                          </a:ln>
                          <a:solidFill>
                            <a:schemeClr val="tx1"/>
                          </a:solidFill>
                          <a:effectLst/>
                          <a:latin typeface="Calibri" charset="0"/>
                          <a:sym typeface="Symbol" charset="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effectLst/>
                          <a:latin typeface="+mn-lt"/>
                          <a:ea typeface="+mn-ea"/>
                          <a:cs typeface="+mn-cs"/>
                        </a:rPr>
                        <a:t>No work submitted, or barely any changes from the starter assignment.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59522044"/>
                  </a:ext>
                </a:extLst>
              </a:tr>
            </a:tbl>
          </a:graphicData>
        </a:graphic>
      </p:graphicFrame>
    </p:spTree>
    <p:extLst>
      <p:ext uri="{BB962C8B-B14F-4D97-AF65-F5344CB8AC3E}">
        <p14:creationId xmlns:p14="http://schemas.microsoft.com/office/powerpoint/2010/main" val="410032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AD7E-6893-1A4B-BF35-62AA2C4186FE}"/>
              </a:ext>
            </a:extLst>
          </p:cNvPr>
          <p:cNvSpPr>
            <a:spLocks noGrp="1"/>
          </p:cNvSpPr>
          <p:nvPr>
            <p:ph type="title"/>
          </p:nvPr>
        </p:nvSpPr>
        <p:spPr/>
        <p:txBody>
          <a:bodyPr/>
          <a:lstStyle/>
          <a:p>
            <a:r>
              <a:rPr lang="en-US" dirty="0"/>
              <a:t>Getting Help</a:t>
            </a:r>
          </a:p>
        </p:txBody>
      </p:sp>
      <p:sp>
        <p:nvSpPr>
          <p:cNvPr id="3" name="Content Placeholder 2">
            <a:extLst>
              <a:ext uri="{FF2B5EF4-FFF2-40B4-BE49-F238E27FC236}">
                <a16:creationId xmlns:a16="http://schemas.microsoft.com/office/drawing/2014/main" id="{94946847-EBAE-FC4F-9EF7-ED67E68C9630}"/>
              </a:ext>
            </a:extLst>
          </p:cNvPr>
          <p:cNvSpPr>
            <a:spLocks noGrp="1"/>
          </p:cNvSpPr>
          <p:nvPr>
            <p:ph idx="1"/>
          </p:nvPr>
        </p:nvSpPr>
        <p:spPr/>
        <p:txBody>
          <a:bodyPr/>
          <a:lstStyle/>
          <a:p>
            <a:r>
              <a:rPr lang="en-US" dirty="0"/>
              <a:t>Post on </a:t>
            </a:r>
            <a:r>
              <a:rPr lang="en-US" b="1" dirty="0"/>
              <a:t>Piazza</a:t>
            </a:r>
            <a:endParaRPr lang="en-US" dirty="0"/>
          </a:p>
          <a:p>
            <a:pPr lvl="1"/>
            <a:r>
              <a:rPr lang="en-US" dirty="0"/>
              <a:t>Online discussion forum for students; post questions, answer other students’ questions</a:t>
            </a:r>
          </a:p>
          <a:p>
            <a:pPr lvl="1"/>
            <a:r>
              <a:rPr lang="en-US" dirty="0"/>
              <a:t>Best for course material discussions, course policy questions or general assignment questions (DON’T POST ASSIGNMENT CODE!)</a:t>
            </a:r>
          </a:p>
          <a:p>
            <a:r>
              <a:rPr lang="en-US" dirty="0"/>
              <a:t>Visit us at </a:t>
            </a:r>
            <a:r>
              <a:rPr lang="en-US" b="1" dirty="0"/>
              <a:t>office hours</a:t>
            </a:r>
            <a:endParaRPr lang="en-US" dirty="0"/>
          </a:p>
          <a:p>
            <a:pPr lvl="1"/>
            <a:r>
              <a:rPr lang="en-US" dirty="0"/>
              <a:t>Scheduled throughout the week; schedule will be posted on course website tomorrow</a:t>
            </a:r>
          </a:p>
          <a:p>
            <a:pPr lvl="1"/>
            <a:r>
              <a:rPr lang="en-US" dirty="0"/>
              <a:t>Best for </a:t>
            </a:r>
            <a:r>
              <a:rPr lang="en-US" b="1" dirty="0"/>
              <a:t>coding/debugging questions</a:t>
            </a:r>
            <a:r>
              <a:rPr lang="en-US" dirty="0"/>
              <a:t>, or </a:t>
            </a:r>
            <a:r>
              <a:rPr lang="en-US" b="1" dirty="0"/>
              <a:t>longer course material discussions</a:t>
            </a:r>
          </a:p>
          <a:p>
            <a:pPr lvl="1"/>
            <a:r>
              <a:rPr lang="en-US" dirty="0"/>
              <a:t>SCPD students can call in to SCPD office hours – more information coming soon</a:t>
            </a:r>
          </a:p>
          <a:p>
            <a:r>
              <a:rPr lang="en-US" b="1" dirty="0"/>
              <a:t>Email </a:t>
            </a:r>
            <a:r>
              <a:rPr lang="en-US" dirty="0"/>
              <a:t>the Course Staff</a:t>
            </a:r>
          </a:p>
          <a:p>
            <a:pPr lvl="1"/>
            <a:r>
              <a:rPr lang="en-US" dirty="0">
                <a:hlinkClick r:id="rId2"/>
              </a:rPr>
              <a:t>cs107@cs.stanford.edu</a:t>
            </a:r>
            <a:r>
              <a:rPr lang="en-US" dirty="0"/>
              <a:t> – please do not email CAs individually</a:t>
            </a:r>
          </a:p>
          <a:p>
            <a:pPr lvl="1"/>
            <a:r>
              <a:rPr lang="en-US" dirty="0"/>
              <a:t>Best for </a:t>
            </a:r>
            <a:r>
              <a:rPr lang="en-US" b="1" dirty="0"/>
              <a:t>private matters </a:t>
            </a:r>
            <a:r>
              <a:rPr lang="en-US" dirty="0"/>
              <a:t>(e.g. grading questions, OAE accommodations).</a:t>
            </a:r>
          </a:p>
        </p:txBody>
      </p:sp>
    </p:spTree>
    <p:extLst>
      <p:ext uri="{BB962C8B-B14F-4D97-AF65-F5344CB8AC3E}">
        <p14:creationId xmlns:p14="http://schemas.microsoft.com/office/powerpoint/2010/main" val="2797381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174B4-8614-8E4A-83C5-502E1E119367}"/>
              </a:ext>
            </a:extLst>
          </p:cNvPr>
          <p:cNvSpPr>
            <a:spLocks noGrp="1"/>
          </p:cNvSpPr>
          <p:nvPr>
            <p:ph type="title"/>
          </p:nvPr>
        </p:nvSpPr>
        <p:spPr/>
        <p:txBody>
          <a:bodyPr/>
          <a:lstStyle/>
          <a:p>
            <a:r>
              <a:rPr lang="en-US" dirty="0"/>
              <a:t>Late Policy</a:t>
            </a:r>
          </a:p>
        </p:txBody>
      </p:sp>
      <p:sp>
        <p:nvSpPr>
          <p:cNvPr id="3" name="Content Placeholder 2">
            <a:extLst>
              <a:ext uri="{FF2B5EF4-FFF2-40B4-BE49-F238E27FC236}">
                <a16:creationId xmlns:a16="http://schemas.microsoft.com/office/drawing/2014/main" id="{BE27E57E-7624-404F-84E4-31F08FDA130E}"/>
              </a:ext>
            </a:extLst>
          </p:cNvPr>
          <p:cNvSpPr>
            <a:spLocks noGrp="1"/>
          </p:cNvSpPr>
          <p:nvPr>
            <p:ph idx="1"/>
          </p:nvPr>
        </p:nvSpPr>
        <p:spPr/>
        <p:txBody>
          <a:bodyPr/>
          <a:lstStyle/>
          <a:p>
            <a:r>
              <a:rPr lang="en-US" dirty="0"/>
              <a:t>Submitting by the assignment deadline typically earns an </a:t>
            </a:r>
            <a:r>
              <a:rPr lang="en-US" b="1" dirty="0"/>
              <a:t>extra-credit on-time bonus, usually ~5%</a:t>
            </a:r>
            <a:r>
              <a:rPr lang="en-US" dirty="0"/>
              <a:t>.</a:t>
            </a:r>
          </a:p>
          <a:p>
            <a:r>
              <a:rPr lang="en-US" dirty="0"/>
              <a:t>If you miss the deadline, there may be a grace period for late submissions, typically 48 hours, but submitting during the grace period </a:t>
            </a:r>
            <a:r>
              <a:rPr lang="en-US" b="1" dirty="0"/>
              <a:t>does not earn any on-time bonus</a:t>
            </a:r>
            <a:r>
              <a:rPr lang="en-US" dirty="0"/>
              <a:t>.</a:t>
            </a:r>
          </a:p>
          <a:p>
            <a:r>
              <a:rPr lang="en-US" dirty="0"/>
              <a:t>“Pre-granted grace period” – additional extensions granted only in </a:t>
            </a:r>
            <a:r>
              <a:rPr lang="en-US" i="1" dirty="0"/>
              <a:t>very special </a:t>
            </a:r>
            <a:r>
              <a:rPr lang="en-US" dirty="0"/>
              <a:t>circumstances.  </a:t>
            </a:r>
            <a:r>
              <a:rPr lang="en-US" b="1" dirty="0"/>
              <a:t>Instructor</a:t>
            </a:r>
            <a:r>
              <a:rPr lang="en-US" dirty="0"/>
              <a:t> must approve extensions.</a:t>
            </a:r>
          </a:p>
        </p:txBody>
      </p:sp>
    </p:spTree>
    <p:extLst>
      <p:ext uri="{BB962C8B-B14F-4D97-AF65-F5344CB8AC3E}">
        <p14:creationId xmlns:p14="http://schemas.microsoft.com/office/powerpoint/2010/main" val="154098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7EA-46D6-8A4C-8014-DEA6D919942F}"/>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5787B7CA-70A4-3A46-B04E-766F1C97EF53}"/>
              </a:ext>
            </a:extLst>
          </p:cNvPr>
          <p:cNvSpPr>
            <a:spLocks noGrp="1"/>
          </p:cNvSpPr>
          <p:nvPr>
            <p:ph idx="1"/>
          </p:nvPr>
        </p:nvSpPr>
        <p:spPr/>
        <p:txBody>
          <a:bodyPr anchor="ctr"/>
          <a:lstStyle/>
          <a:p>
            <a:pPr lvl="1">
              <a:spcBef>
                <a:spcPts val="1000"/>
              </a:spcBef>
              <a:buNone/>
              <a:tabLst>
                <a:tab pos="2055813" algn="l"/>
                <a:tab pos="2684463" algn="l"/>
              </a:tabLst>
            </a:pPr>
            <a:r>
              <a:rPr lang="en-US" altLang="x-none" sz="4400" b="1" dirty="0">
                <a:solidFill>
                  <a:schemeClr val="bg1">
                    <a:lumMod val="85000"/>
                  </a:schemeClr>
                </a:solidFill>
              </a:rPr>
              <a:t>	****</a:t>
            </a:r>
            <a:r>
              <a:rPr lang="en-US" altLang="x-none" sz="4400" dirty="0">
                <a:solidFill>
                  <a:schemeClr val="bg1">
                    <a:lumMod val="85000"/>
                  </a:schemeClr>
                </a:solidFill>
              </a:rPr>
              <a:t>		35%		Assignments</a:t>
            </a:r>
          </a:p>
          <a:p>
            <a:pPr lvl="1">
              <a:spcBef>
                <a:spcPts val="1000"/>
              </a:spcBef>
              <a:buNone/>
              <a:tabLst>
                <a:tab pos="2055813" algn="l"/>
                <a:tab pos="2684463" algn="l"/>
              </a:tabLst>
            </a:pPr>
            <a:r>
              <a:rPr lang="en-US" altLang="x-none" sz="4400" dirty="0"/>
              <a:t>	</a:t>
            </a:r>
            <a:r>
              <a:rPr lang="en-US" altLang="x-none" sz="4400" b="1" dirty="0">
                <a:solidFill>
                  <a:schemeClr val="hlink"/>
                </a:solidFill>
              </a:rPr>
              <a:t>**</a:t>
            </a:r>
            <a:r>
              <a:rPr lang="en-US" altLang="x-none" sz="4400" dirty="0"/>
              <a:t>		15%		Lab Participation</a:t>
            </a:r>
          </a:p>
          <a:p>
            <a:pPr lvl="1">
              <a:spcBef>
                <a:spcPts val="1000"/>
              </a:spcBef>
              <a:buNone/>
              <a:tabLst>
                <a:tab pos="2055813" algn="l"/>
                <a:tab pos="2684463" algn="l"/>
              </a:tabLst>
            </a:pPr>
            <a:r>
              <a:rPr lang="en-US" altLang="x-none" sz="4400" dirty="0">
                <a:solidFill>
                  <a:schemeClr val="bg1">
                    <a:lumMod val="85000"/>
                  </a:schemeClr>
                </a:solidFill>
              </a:rPr>
              <a:t>	</a:t>
            </a:r>
            <a:r>
              <a:rPr lang="en-US" altLang="x-none" sz="4400" b="1" dirty="0">
                <a:solidFill>
                  <a:schemeClr val="bg1">
                    <a:lumMod val="85000"/>
                  </a:schemeClr>
                </a:solidFill>
              </a:rPr>
              <a:t>**</a:t>
            </a:r>
            <a:r>
              <a:rPr lang="en-US" altLang="x-none" sz="4400" dirty="0">
                <a:solidFill>
                  <a:schemeClr val="bg1">
                    <a:lumMod val="85000"/>
                  </a:schemeClr>
                </a:solidFill>
              </a:rPr>
              <a:t>		17%		Midterm Exam</a:t>
            </a:r>
          </a:p>
          <a:p>
            <a:pPr lvl="1">
              <a:spcBef>
                <a:spcPts val="1000"/>
              </a:spcBef>
              <a:buNone/>
              <a:tabLst>
                <a:tab pos="2055813" algn="l"/>
                <a:tab pos="2684463" algn="l"/>
              </a:tabLst>
            </a:pPr>
            <a:r>
              <a:rPr lang="en-US" altLang="x-none" sz="4400" dirty="0">
                <a:solidFill>
                  <a:schemeClr val="bg1">
                    <a:lumMod val="85000"/>
                  </a:schemeClr>
                </a:solidFill>
              </a:rPr>
              <a:t>	</a:t>
            </a:r>
            <a:r>
              <a:rPr lang="en-US" altLang="x-none" sz="4400" b="1" dirty="0">
                <a:solidFill>
                  <a:schemeClr val="bg1">
                    <a:lumMod val="85000"/>
                  </a:schemeClr>
                </a:solidFill>
              </a:rPr>
              <a:t>****</a:t>
            </a:r>
            <a:r>
              <a:rPr lang="en-US" altLang="x-none" sz="4400" dirty="0">
                <a:solidFill>
                  <a:schemeClr val="bg1">
                    <a:lumMod val="85000"/>
                  </a:schemeClr>
                </a:solidFill>
              </a:rPr>
              <a:t>		33%		Final Exam</a:t>
            </a:r>
          </a:p>
        </p:txBody>
      </p:sp>
    </p:spTree>
    <p:extLst>
      <p:ext uri="{BB962C8B-B14F-4D97-AF65-F5344CB8AC3E}">
        <p14:creationId xmlns:p14="http://schemas.microsoft.com/office/powerpoint/2010/main" val="1513120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p:txBody>
          <a:bodyPr/>
          <a:lstStyle/>
          <a:p>
            <a:r>
              <a:rPr lang="en-US" dirty="0"/>
              <a:t>Introduction</a:t>
            </a:r>
          </a:p>
          <a:p>
            <a:r>
              <a:rPr lang="en-US" dirty="0"/>
              <a:t>CS107 Course Policies</a:t>
            </a:r>
          </a:p>
          <a:p>
            <a:r>
              <a:rPr lang="en-US" dirty="0"/>
              <a:t>Unix and the Command Line</a:t>
            </a:r>
          </a:p>
          <a:p>
            <a:r>
              <a:rPr lang="en-US" dirty="0"/>
              <a:t>Getting Started With C</a:t>
            </a:r>
          </a:p>
        </p:txBody>
      </p:sp>
    </p:spTree>
    <p:extLst>
      <p:ext uri="{BB962C8B-B14F-4D97-AF65-F5344CB8AC3E}">
        <p14:creationId xmlns:p14="http://schemas.microsoft.com/office/powerpoint/2010/main" val="2742974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55CD-0D28-0A43-9620-D0684D746672}"/>
              </a:ext>
            </a:extLst>
          </p:cNvPr>
          <p:cNvSpPr>
            <a:spLocks noGrp="1"/>
          </p:cNvSpPr>
          <p:nvPr>
            <p:ph type="title"/>
          </p:nvPr>
        </p:nvSpPr>
        <p:spPr/>
        <p:txBody>
          <a:bodyPr/>
          <a:lstStyle/>
          <a:p>
            <a:r>
              <a:rPr lang="en-US" dirty="0"/>
              <a:t>Lab Sections</a:t>
            </a:r>
          </a:p>
        </p:txBody>
      </p:sp>
      <p:sp>
        <p:nvSpPr>
          <p:cNvPr id="3" name="Content Placeholder 2">
            <a:extLst>
              <a:ext uri="{FF2B5EF4-FFF2-40B4-BE49-F238E27FC236}">
                <a16:creationId xmlns:a16="http://schemas.microsoft.com/office/drawing/2014/main" id="{668D2A55-9433-6243-9DCD-681E776E4950}"/>
              </a:ext>
            </a:extLst>
          </p:cNvPr>
          <p:cNvSpPr>
            <a:spLocks noGrp="1"/>
          </p:cNvSpPr>
          <p:nvPr>
            <p:ph idx="1"/>
          </p:nvPr>
        </p:nvSpPr>
        <p:spPr/>
        <p:txBody>
          <a:bodyPr/>
          <a:lstStyle/>
          <a:p>
            <a:r>
              <a:rPr lang="en-US" dirty="0"/>
              <a:t>Weekly 1 hour 50 minute labs led by a CA, starting </a:t>
            </a:r>
            <a:r>
              <a:rPr lang="en-US" i="1" dirty="0"/>
              <a:t>next </a:t>
            </a:r>
            <a:r>
              <a:rPr lang="en-US" dirty="0"/>
              <a:t>week, offered on Tuesdays, Wednesdays and Thursdays.</a:t>
            </a:r>
          </a:p>
          <a:p>
            <a:r>
              <a:rPr lang="en-US" dirty="0"/>
              <a:t>Hands-on practice in pairs at computers with lecture material and course concepts.</a:t>
            </a:r>
          </a:p>
          <a:p>
            <a:r>
              <a:rPr lang="en-US" dirty="0"/>
              <a:t>Graded on attendance + participation (verified by submitting work at the end)</a:t>
            </a:r>
          </a:p>
          <a:p>
            <a:r>
              <a:rPr lang="en-US" dirty="0"/>
              <a:t>SCPD students complete lab work remotely (more info in </a:t>
            </a:r>
            <a:r>
              <a:rPr lang="en-US" dirty="0">
                <a:hlinkClick r:id="rId2"/>
              </a:rPr>
              <a:t>SCPD Handout</a:t>
            </a:r>
            <a:r>
              <a:rPr lang="en-US" dirty="0"/>
              <a:t>)</a:t>
            </a:r>
          </a:p>
          <a:p>
            <a:r>
              <a:rPr lang="en-US" dirty="0"/>
              <a:t>Lab signups open </a:t>
            </a:r>
            <a:r>
              <a:rPr lang="en-US" b="1" dirty="0"/>
              <a:t>Wednesday 4/3 at 5:55PM</a:t>
            </a:r>
            <a:r>
              <a:rPr lang="en-US" dirty="0"/>
              <a:t>, and </a:t>
            </a:r>
            <a:r>
              <a:rPr lang="en-US" b="1" dirty="0"/>
              <a:t>are first-come first-serve</a:t>
            </a:r>
            <a:r>
              <a:rPr lang="en-US" dirty="0"/>
              <a:t>.  A link will be posted on the course website.</a:t>
            </a:r>
          </a:p>
        </p:txBody>
      </p:sp>
    </p:spTree>
    <p:extLst>
      <p:ext uri="{BB962C8B-B14F-4D97-AF65-F5344CB8AC3E}">
        <p14:creationId xmlns:p14="http://schemas.microsoft.com/office/powerpoint/2010/main" val="119284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7EA-46D6-8A4C-8014-DEA6D919942F}"/>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5787B7CA-70A4-3A46-B04E-766F1C97EF53}"/>
              </a:ext>
            </a:extLst>
          </p:cNvPr>
          <p:cNvSpPr>
            <a:spLocks noGrp="1"/>
          </p:cNvSpPr>
          <p:nvPr>
            <p:ph idx="1"/>
          </p:nvPr>
        </p:nvSpPr>
        <p:spPr/>
        <p:txBody>
          <a:bodyPr anchor="ctr"/>
          <a:lstStyle/>
          <a:p>
            <a:pPr lvl="1">
              <a:spcBef>
                <a:spcPts val="1000"/>
              </a:spcBef>
              <a:buNone/>
              <a:tabLst>
                <a:tab pos="2055813" algn="l"/>
                <a:tab pos="2684463" algn="l"/>
              </a:tabLst>
            </a:pPr>
            <a:r>
              <a:rPr lang="en-US" altLang="x-none" sz="4400" b="1" dirty="0">
                <a:solidFill>
                  <a:schemeClr val="bg1">
                    <a:lumMod val="85000"/>
                  </a:schemeClr>
                </a:solidFill>
              </a:rPr>
              <a:t>	****</a:t>
            </a:r>
            <a:r>
              <a:rPr lang="en-US" altLang="x-none" sz="4400" dirty="0">
                <a:solidFill>
                  <a:schemeClr val="bg1">
                    <a:lumMod val="85000"/>
                  </a:schemeClr>
                </a:solidFill>
              </a:rPr>
              <a:t>		35%		Assignments</a:t>
            </a:r>
          </a:p>
          <a:p>
            <a:pPr lvl="1">
              <a:spcBef>
                <a:spcPts val="1000"/>
              </a:spcBef>
              <a:buNone/>
              <a:tabLst>
                <a:tab pos="2055813" algn="l"/>
                <a:tab pos="2684463" algn="l"/>
              </a:tabLst>
            </a:pPr>
            <a:r>
              <a:rPr lang="en-US" altLang="x-none" sz="4400" dirty="0">
                <a:solidFill>
                  <a:schemeClr val="bg1">
                    <a:lumMod val="85000"/>
                  </a:schemeClr>
                </a:solidFill>
              </a:rPr>
              <a:t>	</a:t>
            </a:r>
            <a:r>
              <a:rPr lang="en-US" altLang="x-none" sz="4400" b="1" dirty="0">
                <a:solidFill>
                  <a:schemeClr val="bg1">
                    <a:lumMod val="85000"/>
                  </a:schemeClr>
                </a:solidFill>
              </a:rPr>
              <a:t>**</a:t>
            </a:r>
            <a:r>
              <a:rPr lang="en-US" altLang="x-none" sz="4400" dirty="0">
                <a:solidFill>
                  <a:schemeClr val="bg1">
                    <a:lumMod val="85000"/>
                  </a:schemeClr>
                </a:solidFill>
              </a:rPr>
              <a:t>		15%		Lab Participation</a:t>
            </a:r>
          </a:p>
          <a:p>
            <a:pPr lvl="1">
              <a:spcBef>
                <a:spcPts val="1000"/>
              </a:spcBef>
              <a:buNone/>
              <a:tabLst>
                <a:tab pos="2055813" algn="l"/>
                <a:tab pos="2684463" algn="l"/>
              </a:tabLst>
            </a:pPr>
            <a:r>
              <a:rPr lang="en-US" altLang="x-none" sz="4400" dirty="0"/>
              <a:t>	</a:t>
            </a:r>
            <a:r>
              <a:rPr lang="en-US" altLang="x-none" sz="4400" b="1" dirty="0">
                <a:solidFill>
                  <a:schemeClr val="accent2"/>
                </a:solidFill>
              </a:rPr>
              <a:t>**</a:t>
            </a:r>
            <a:r>
              <a:rPr lang="en-US" altLang="x-none" sz="4400" dirty="0"/>
              <a:t>		17%		Midterm Exam</a:t>
            </a:r>
          </a:p>
          <a:p>
            <a:pPr lvl="1">
              <a:spcBef>
                <a:spcPts val="1000"/>
              </a:spcBef>
              <a:buNone/>
              <a:tabLst>
                <a:tab pos="2055813" algn="l"/>
                <a:tab pos="2684463" algn="l"/>
              </a:tabLst>
            </a:pPr>
            <a:r>
              <a:rPr lang="en-US" altLang="x-none" sz="4400" dirty="0"/>
              <a:t>	</a:t>
            </a:r>
            <a:r>
              <a:rPr lang="en-US" altLang="x-none" sz="4400" b="1" dirty="0">
                <a:solidFill>
                  <a:srgbClr val="008000"/>
                </a:solidFill>
              </a:rPr>
              <a:t>****</a:t>
            </a:r>
            <a:r>
              <a:rPr lang="en-US" altLang="x-none" sz="4400" dirty="0"/>
              <a:t>		33%		Final Exam</a:t>
            </a:r>
          </a:p>
        </p:txBody>
      </p:sp>
    </p:spTree>
    <p:extLst>
      <p:ext uri="{BB962C8B-B14F-4D97-AF65-F5344CB8AC3E}">
        <p14:creationId xmlns:p14="http://schemas.microsoft.com/office/powerpoint/2010/main" val="68926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BDBF4-2A09-0648-9D04-5060806454A7}"/>
              </a:ext>
            </a:extLst>
          </p:cNvPr>
          <p:cNvSpPr>
            <a:spLocks noGrp="1"/>
          </p:cNvSpPr>
          <p:nvPr>
            <p:ph type="title"/>
          </p:nvPr>
        </p:nvSpPr>
        <p:spPr/>
        <p:txBody>
          <a:bodyPr/>
          <a:lstStyle/>
          <a:p>
            <a:r>
              <a:rPr lang="en-US" dirty="0"/>
              <a:t>Exams</a:t>
            </a:r>
          </a:p>
        </p:txBody>
      </p:sp>
      <p:sp>
        <p:nvSpPr>
          <p:cNvPr id="3" name="Content Placeholder 2">
            <a:extLst>
              <a:ext uri="{FF2B5EF4-FFF2-40B4-BE49-F238E27FC236}">
                <a16:creationId xmlns:a16="http://schemas.microsoft.com/office/drawing/2014/main" id="{E02DCD3A-41DE-B14C-BAFE-7199A8AAF90B}"/>
              </a:ext>
            </a:extLst>
          </p:cNvPr>
          <p:cNvSpPr>
            <a:spLocks noGrp="1"/>
          </p:cNvSpPr>
          <p:nvPr>
            <p:ph idx="1"/>
          </p:nvPr>
        </p:nvSpPr>
        <p:spPr/>
        <p:txBody>
          <a:bodyPr/>
          <a:lstStyle/>
          <a:p>
            <a:r>
              <a:rPr lang="en-US" b="1" dirty="0"/>
              <a:t>Midterm exam</a:t>
            </a:r>
            <a:r>
              <a:rPr lang="en-US" dirty="0"/>
              <a:t> – Friday, May 10</a:t>
            </a:r>
            <a:r>
              <a:rPr lang="en-US" baseline="30000" dirty="0"/>
              <a:t>th</a:t>
            </a:r>
            <a:r>
              <a:rPr lang="en-US" dirty="0"/>
              <a:t>, 12:30-2:20PM (during </a:t>
            </a:r>
            <a:r>
              <a:rPr lang="en-US" i="1" dirty="0"/>
              <a:t>full class period</a:t>
            </a:r>
            <a:r>
              <a:rPr lang="en-US" dirty="0"/>
              <a:t>)</a:t>
            </a:r>
          </a:p>
          <a:p>
            <a:r>
              <a:rPr lang="en-US" b="1" dirty="0"/>
              <a:t>Final exam</a:t>
            </a:r>
            <a:r>
              <a:rPr lang="en-US" dirty="0"/>
              <a:t> – Wednesday, June 12</a:t>
            </a:r>
            <a:r>
              <a:rPr lang="en-US" baseline="30000" dirty="0"/>
              <a:t>th</a:t>
            </a:r>
            <a:r>
              <a:rPr lang="en-US" dirty="0"/>
              <a:t>, 12:15-3:15PM</a:t>
            </a:r>
          </a:p>
          <a:p>
            <a:endParaRPr lang="en-US" b="1" dirty="0"/>
          </a:p>
          <a:p>
            <a:r>
              <a:rPr lang="en-US" dirty="0"/>
              <a:t>You </a:t>
            </a:r>
            <a:r>
              <a:rPr lang="en-US" b="1" i="1" dirty="0"/>
              <a:t>MUST</a:t>
            </a:r>
            <a:r>
              <a:rPr lang="en-US" dirty="0"/>
              <a:t> be able to take both exams at the scheduled time, except for university athletics or OAE accommodations.</a:t>
            </a:r>
          </a:p>
          <a:p>
            <a:r>
              <a:rPr lang="en-US" dirty="0"/>
              <a:t>Both exams are closed-book, closed-notes, but you may bring in 1 double-sided page of notes.  You will also be provided with a syntax reference sheet.</a:t>
            </a:r>
          </a:p>
          <a:p>
            <a:r>
              <a:rPr lang="en-US" dirty="0"/>
              <a:t>SCPD students have 24hr window during which to take the exams</a:t>
            </a:r>
          </a:p>
          <a:p>
            <a:r>
              <a:rPr lang="en-US" dirty="0"/>
              <a:t>Exams are administered electronically via </a:t>
            </a:r>
            <a:r>
              <a:rPr lang="en-US" dirty="0" err="1"/>
              <a:t>BlueBook</a:t>
            </a:r>
            <a:endParaRPr lang="en-US" dirty="0"/>
          </a:p>
        </p:txBody>
      </p:sp>
    </p:spTree>
    <p:extLst>
      <p:ext uri="{BB962C8B-B14F-4D97-AF65-F5344CB8AC3E}">
        <p14:creationId xmlns:p14="http://schemas.microsoft.com/office/powerpoint/2010/main" val="1027698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77EA-46D6-8A4C-8014-DEA6D919942F}"/>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5787B7CA-70A4-3A46-B04E-766F1C97EF53}"/>
              </a:ext>
            </a:extLst>
          </p:cNvPr>
          <p:cNvSpPr>
            <a:spLocks noGrp="1"/>
          </p:cNvSpPr>
          <p:nvPr>
            <p:ph idx="1"/>
          </p:nvPr>
        </p:nvSpPr>
        <p:spPr/>
        <p:txBody>
          <a:bodyPr anchor="ctr"/>
          <a:lstStyle/>
          <a:p>
            <a:pPr lvl="1">
              <a:spcBef>
                <a:spcPts val="1000"/>
              </a:spcBef>
              <a:buNone/>
              <a:tabLst>
                <a:tab pos="2055813" algn="l"/>
                <a:tab pos="2684463" algn="l"/>
              </a:tabLst>
            </a:pPr>
            <a:r>
              <a:rPr lang="en-US" altLang="x-none" sz="4400" b="1" dirty="0">
                <a:solidFill>
                  <a:srgbClr val="800000"/>
                </a:solidFill>
              </a:rPr>
              <a:t>	****</a:t>
            </a:r>
            <a:r>
              <a:rPr lang="en-US" altLang="x-none" sz="4400" dirty="0"/>
              <a:t>		35%		Assignments</a:t>
            </a:r>
          </a:p>
          <a:p>
            <a:pPr lvl="1">
              <a:spcBef>
                <a:spcPts val="1000"/>
              </a:spcBef>
              <a:buNone/>
              <a:tabLst>
                <a:tab pos="2055813" algn="l"/>
                <a:tab pos="2684463" algn="l"/>
              </a:tabLst>
            </a:pPr>
            <a:r>
              <a:rPr lang="en-US" altLang="x-none" sz="4400" dirty="0"/>
              <a:t>	</a:t>
            </a:r>
            <a:r>
              <a:rPr lang="en-US" altLang="x-none" sz="4400" b="1" dirty="0">
                <a:solidFill>
                  <a:schemeClr val="hlink"/>
                </a:solidFill>
              </a:rPr>
              <a:t>**</a:t>
            </a:r>
            <a:r>
              <a:rPr lang="en-US" altLang="x-none" sz="4400" dirty="0"/>
              <a:t>		15%		Lab Participation</a:t>
            </a:r>
          </a:p>
          <a:p>
            <a:pPr lvl="1">
              <a:spcBef>
                <a:spcPts val="1000"/>
              </a:spcBef>
              <a:buNone/>
              <a:tabLst>
                <a:tab pos="2055813" algn="l"/>
                <a:tab pos="2684463" algn="l"/>
              </a:tabLst>
            </a:pPr>
            <a:r>
              <a:rPr lang="en-US" altLang="x-none" sz="4400" dirty="0"/>
              <a:t>	</a:t>
            </a:r>
            <a:r>
              <a:rPr lang="en-US" altLang="x-none" sz="4400" b="1" dirty="0">
                <a:solidFill>
                  <a:schemeClr val="accent2"/>
                </a:solidFill>
              </a:rPr>
              <a:t>**</a:t>
            </a:r>
            <a:r>
              <a:rPr lang="en-US" altLang="x-none" sz="4400" dirty="0"/>
              <a:t>		17%		Midterm Exam</a:t>
            </a:r>
          </a:p>
          <a:p>
            <a:pPr lvl="1">
              <a:spcBef>
                <a:spcPts val="1000"/>
              </a:spcBef>
              <a:buNone/>
              <a:tabLst>
                <a:tab pos="2055813" algn="l"/>
                <a:tab pos="2684463" algn="l"/>
              </a:tabLst>
            </a:pPr>
            <a:r>
              <a:rPr lang="en-US" altLang="x-none" sz="4400" dirty="0"/>
              <a:t>	</a:t>
            </a:r>
            <a:r>
              <a:rPr lang="en-US" altLang="x-none" sz="4400" b="1" dirty="0">
                <a:solidFill>
                  <a:srgbClr val="008000"/>
                </a:solidFill>
              </a:rPr>
              <a:t>****</a:t>
            </a:r>
            <a:r>
              <a:rPr lang="en-US" altLang="x-none" sz="4400" dirty="0"/>
              <a:t>		33%		Final Exam</a:t>
            </a:r>
          </a:p>
        </p:txBody>
      </p:sp>
    </p:spTree>
    <p:extLst>
      <p:ext uri="{BB962C8B-B14F-4D97-AF65-F5344CB8AC3E}">
        <p14:creationId xmlns:p14="http://schemas.microsoft.com/office/powerpoint/2010/main" val="1939443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43AF-263F-B640-9827-F799AA5E9C83}"/>
              </a:ext>
            </a:extLst>
          </p:cNvPr>
          <p:cNvSpPr>
            <a:spLocks noGrp="1"/>
          </p:cNvSpPr>
          <p:nvPr>
            <p:ph type="title"/>
          </p:nvPr>
        </p:nvSpPr>
        <p:spPr/>
        <p:txBody>
          <a:bodyPr/>
          <a:lstStyle/>
          <a:p>
            <a:r>
              <a:rPr lang="en-US" dirty="0"/>
              <a:t>Stanford Honor Code</a:t>
            </a:r>
          </a:p>
        </p:txBody>
      </p:sp>
      <p:sp>
        <p:nvSpPr>
          <p:cNvPr id="3" name="Content Placeholder 2">
            <a:extLst>
              <a:ext uri="{FF2B5EF4-FFF2-40B4-BE49-F238E27FC236}">
                <a16:creationId xmlns:a16="http://schemas.microsoft.com/office/drawing/2014/main" id="{2D500C3A-FCFC-234B-9337-04898735108B}"/>
              </a:ext>
            </a:extLst>
          </p:cNvPr>
          <p:cNvSpPr>
            <a:spLocks noGrp="1"/>
          </p:cNvSpPr>
          <p:nvPr>
            <p:ph idx="1"/>
          </p:nvPr>
        </p:nvSpPr>
        <p:spPr/>
        <p:txBody>
          <a:bodyPr/>
          <a:lstStyle/>
          <a:p>
            <a:r>
              <a:rPr lang="en-US" altLang="x-none" sz="1800" dirty="0"/>
              <a:t>The </a:t>
            </a:r>
            <a:r>
              <a:rPr lang="en-US" altLang="x-none" sz="1800" b="1" dirty="0"/>
              <a:t>Honor Code</a:t>
            </a:r>
            <a:r>
              <a:rPr lang="en-US" altLang="x-none" sz="1800" dirty="0"/>
              <a:t> is an undertaking of the students, individually and collectively:</a:t>
            </a:r>
          </a:p>
          <a:p>
            <a:pPr lvl="1"/>
            <a:r>
              <a:rPr lang="en-US" altLang="x-none" sz="1800" dirty="0"/>
              <a:t>that they will not give or receive aid in examinations; that they will not give or receive unpermitted aid in class work, in the preparation of reports, or in any other work that is to be used by the instructor as the basis of grading;</a:t>
            </a:r>
          </a:p>
          <a:p>
            <a:pPr lvl="1"/>
            <a:r>
              <a:rPr lang="en-US" altLang="x-none" sz="1800" dirty="0"/>
              <a:t>that they will do their share and take an active part in seeing to it that others as well as themselves uphold the spirit and letter of the Honor Code.</a:t>
            </a:r>
          </a:p>
          <a:p>
            <a:pPr lvl="1"/>
            <a:endParaRPr lang="en-US" altLang="x-none" sz="1800" dirty="0"/>
          </a:p>
          <a:p>
            <a:r>
              <a:rPr lang="en-US" altLang="x-none" sz="1800" dirty="0"/>
              <a:t>The faculty on its part manifests its confidence in the honor of its students by refraining from proctoring examinations and from taking unusual and unreasonable precautions to prevent the forms of dishonesty mentioned above. The faculty will also avoid, as far as practicable, academic procedures that create temptations to violate the Honor Code.</a:t>
            </a:r>
          </a:p>
          <a:p>
            <a:pPr lvl="1"/>
            <a:endParaRPr lang="en-US" altLang="x-none" sz="1800" dirty="0"/>
          </a:p>
          <a:p>
            <a:r>
              <a:rPr lang="en-US" altLang="x-none" sz="1800" dirty="0"/>
              <a:t>While the faculty alone has the right and obligation to set academic requirements, the students and faculty will work together to establish optimal conditions for honorable academic work.</a:t>
            </a:r>
          </a:p>
          <a:p>
            <a:pPr marL="0" indent="0">
              <a:buNone/>
            </a:pPr>
            <a:r>
              <a:rPr lang="en-US" altLang="x-none" sz="1800" dirty="0"/>
              <a:t>				see also:  </a:t>
            </a:r>
            <a:r>
              <a:rPr lang="en-US" altLang="x-none" sz="1800" dirty="0">
                <a:hlinkClick r:id="rId2"/>
              </a:rPr>
              <a:t>http://honorcode.stanford.edu/</a:t>
            </a:r>
            <a:endParaRPr lang="en-US" altLang="x-none" sz="1800" dirty="0"/>
          </a:p>
          <a:p>
            <a:pPr>
              <a:buFontTx/>
              <a:buNone/>
            </a:pPr>
            <a:endParaRPr lang="en-US" altLang="x-none" sz="1800" dirty="0"/>
          </a:p>
          <a:p>
            <a:pPr>
              <a:buFontTx/>
              <a:buNone/>
            </a:pPr>
            <a:r>
              <a:rPr lang="en-US" altLang="x-none" sz="1800" b="1" dirty="0">
                <a:solidFill>
                  <a:srgbClr val="FF0000"/>
                </a:solidFill>
              </a:rPr>
              <a:t>It is your responsibility to ensure you have read and are familiar with the honor code guidelines posted on the main page of the CS107 course website.  Please read them, and come talk to us if you have any questions or concerns.</a:t>
            </a:r>
          </a:p>
          <a:p>
            <a:endParaRPr lang="en-US" dirty="0"/>
          </a:p>
        </p:txBody>
      </p:sp>
    </p:spTree>
    <p:extLst>
      <p:ext uri="{BB962C8B-B14F-4D97-AF65-F5344CB8AC3E}">
        <p14:creationId xmlns:p14="http://schemas.microsoft.com/office/powerpoint/2010/main" val="1510868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2D10-8C30-D242-BAEE-7859F255AE3A}"/>
              </a:ext>
            </a:extLst>
          </p:cNvPr>
          <p:cNvSpPr>
            <a:spLocks noGrp="1"/>
          </p:cNvSpPr>
          <p:nvPr>
            <p:ph type="title"/>
          </p:nvPr>
        </p:nvSpPr>
        <p:spPr/>
        <p:txBody>
          <a:bodyPr/>
          <a:lstStyle/>
          <a:p>
            <a:r>
              <a:rPr lang="en-US" dirty="0"/>
              <a:t>Honor Code and CS107</a:t>
            </a:r>
          </a:p>
        </p:txBody>
      </p:sp>
      <p:sp>
        <p:nvSpPr>
          <p:cNvPr id="3" name="Content Placeholder 2">
            <a:extLst>
              <a:ext uri="{FF2B5EF4-FFF2-40B4-BE49-F238E27FC236}">
                <a16:creationId xmlns:a16="http://schemas.microsoft.com/office/drawing/2014/main" id="{68954AFA-D21A-0D48-8DE9-F188BDCAA2C3}"/>
              </a:ext>
            </a:extLst>
          </p:cNvPr>
          <p:cNvSpPr>
            <a:spLocks noGrp="1"/>
          </p:cNvSpPr>
          <p:nvPr>
            <p:ph idx="1"/>
          </p:nvPr>
        </p:nvSpPr>
        <p:spPr/>
        <p:txBody>
          <a:bodyPr/>
          <a:lstStyle/>
          <a:p>
            <a:r>
              <a:rPr lang="en-US" altLang="x-none" dirty="0"/>
              <a:t>Please help us ensure academic integrity:</a:t>
            </a:r>
          </a:p>
          <a:p>
            <a:pPr lvl="1"/>
            <a:r>
              <a:rPr lang="en-US" altLang="x-none" dirty="0"/>
              <a:t>Indicate any assistance received on HW (books, friends, etc.).</a:t>
            </a:r>
          </a:p>
          <a:p>
            <a:pPr lvl="1"/>
            <a:r>
              <a:rPr lang="en-US" altLang="x-none" dirty="0"/>
              <a:t>Do not look at other people's solution code or answers</a:t>
            </a:r>
          </a:p>
          <a:p>
            <a:pPr lvl="1"/>
            <a:r>
              <a:rPr lang="en-US" altLang="x-none" dirty="0"/>
              <a:t>Do not give your solutions to others, or post them on the web or our Piazza forum.</a:t>
            </a:r>
          </a:p>
          <a:p>
            <a:pPr lvl="1"/>
            <a:r>
              <a:rPr lang="en-US" altLang="x-none" dirty="0"/>
              <a:t>Report any inappropriate activity you see performed by others.</a:t>
            </a:r>
          </a:p>
          <a:p>
            <a:pPr lvl="1"/>
            <a:endParaRPr lang="en-US" altLang="x-none" sz="800" dirty="0"/>
          </a:p>
          <a:p>
            <a:r>
              <a:rPr lang="en-US" altLang="x-none" dirty="0"/>
              <a:t>Assignments are checked regularly for similarity with help of software tools.</a:t>
            </a:r>
          </a:p>
          <a:p>
            <a:pPr lvl="1"/>
            <a:endParaRPr lang="en-US" altLang="x-none" sz="800" dirty="0"/>
          </a:p>
          <a:p>
            <a:r>
              <a:rPr lang="en-US" altLang="x-none" dirty="0"/>
              <a:t>If you realize that you have made a mistake, you may retract your submission to any assignment at any time, no questions asked.</a:t>
            </a:r>
          </a:p>
          <a:p>
            <a:pPr lvl="1"/>
            <a:endParaRPr lang="en-US" altLang="x-none" sz="800" dirty="0"/>
          </a:p>
          <a:p>
            <a:r>
              <a:rPr lang="en-US" altLang="x-none" dirty="0"/>
              <a:t>If you need help, please contact us and we will help you.</a:t>
            </a:r>
          </a:p>
          <a:p>
            <a:pPr lvl="1"/>
            <a:r>
              <a:rPr lang="en-US" altLang="x-none" dirty="0"/>
              <a:t>We do not want you to feel any pressure to violate the Honor Code in order to succeed in this course.</a:t>
            </a:r>
          </a:p>
          <a:p>
            <a:endParaRPr lang="en-US" dirty="0"/>
          </a:p>
        </p:txBody>
      </p:sp>
    </p:spTree>
    <p:extLst>
      <p:ext uri="{BB962C8B-B14F-4D97-AF65-F5344CB8AC3E}">
        <p14:creationId xmlns:p14="http://schemas.microsoft.com/office/powerpoint/2010/main" val="480607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p:txBody>
          <a:bodyPr/>
          <a:lstStyle/>
          <a:p>
            <a:r>
              <a:rPr lang="en-US" dirty="0">
                <a:solidFill>
                  <a:schemeClr val="bg1">
                    <a:lumMod val="85000"/>
                  </a:schemeClr>
                </a:solidFill>
              </a:rPr>
              <a:t>Introduction</a:t>
            </a:r>
          </a:p>
          <a:p>
            <a:r>
              <a:rPr lang="en-US" dirty="0">
                <a:solidFill>
                  <a:schemeClr val="bg1">
                    <a:lumMod val="85000"/>
                  </a:schemeClr>
                </a:solidFill>
              </a:rPr>
              <a:t>CS107 Course Policies</a:t>
            </a:r>
          </a:p>
          <a:p>
            <a:r>
              <a:rPr lang="en-US" dirty="0"/>
              <a:t>Unix and the Command Line</a:t>
            </a:r>
          </a:p>
          <a:p>
            <a:r>
              <a:rPr lang="en-US" dirty="0">
                <a:solidFill>
                  <a:schemeClr val="bg1">
                    <a:lumMod val="85000"/>
                  </a:schemeClr>
                </a:solidFill>
              </a:rPr>
              <a:t>Getting Started With C</a:t>
            </a:r>
          </a:p>
        </p:txBody>
      </p:sp>
    </p:spTree>
    <p:extLst>
      <p:ext uri="{BB962C8B-B14F-4D97-AF65-F5344CB8AC3E}">
        <p14:creationId xmlns:p14="http://schemas.microsoft.com/office/powerpoint/2010/main" val="307974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8061-40A9-EF44-A5D6-FED093104CFF}"/>
              </a:ext>
            </a:extLst>
          </p:cNvPr>
          <p:cNvSpPr>
            <a:spLocks noGrp="1"/>
          </p:cNvSpPr>
          <p:nvPr>
            <p:ph type="title"/>
          </p:nvPr>
        </p:nvSpPr>
        <p:spPr/>
        <p:txBody>
          <a:bodyPr/>
          <a:lstStyle/>
          <a:p>
            <a:r>
              <a:rPr lang="en-US" dirty="0"/>
              <a:t>What is Unix?</a:t>
            </a:r>
          </a:p>
        </p:txBody>
      </p:sp>
      <p:sp>
        <p:nvSpPr>
          <p:cNvPr id="3" name="Content Placeholder 2">
            <a:extLst>
              <a:ext uri="{FF2B5EF4-FFF2-40B4-BE49-F238E27FC236}">
                <a16:creationId xmlns:a16="http://schemas.microsoft.com/office/drawing/2014/main" id="{0FF14759-C2C3-2E48-B300-047528E8F677}"/>
              </a:ext>
            </a:extLst>
          </p:cNvPr>
          <p:cNvSpPr>
            <a:spLocks noGrp="1"/>
          </p:cNvSpPr>
          <p:nvPr>
            <p:ph idx="1"/>
          </p:nvPr>
        </p:nvSpPr>
        <p:spPr/>
        <p:txBody>
          <a:bodyPr/>
          <a:lstStyle/>
          <a:p>
            <a:r>
              <a:rPr lang="en-US" b="1" dirty="0"/>
              <a:t>Unix: </a:t>
            </a:r>
            <a:r>
              <a:rPr lang="en-US" dirty="0"/>
              <a:t>a set of standards and tools commonly used in software development.</a:t>
            </a:r>
          </a:p>
          <a:p>
            <a:pPr lvl="1"/>
            <a:r>
              <a:rPr lang="en-US" b="1" dirty="0"/>
              <a:t>Macs </a:t>
            </a:r>
            <a:r>
              <a:rPr lang="en-US" dirty="0"/>
              <a:t>are built on top of Unix</a:t>
            </a:r>
          </a:p>
          <a:p>
            <a:pPr lvl="1"/>
            <a:r>
              <a:rPr lang="en-US" b="1" dirty="0"/>
              <a:t>Linux</a:t>
            </a:r>
            <a:r>
              <a:rPr lang="en-US" dirty="0"/>
              <a:t> is built on top of Unix</a:t>
            </a:r>
          </a:p>
          <a:p>
            <a:r>
              <a:rPr lang="en-US" dirty="0"/>
              <a:t>You can navigate a Unix system using the </a:t>
            </a:r>
            <a:r>
              <a:rPr lang="en-US" b="1" dirty="0"/>
              <a:t>command line</a:t>
            </a:r>
            <a:r>
              <a:rPr lang="en-US" dirty="0"/>
              <a:t> (“terminal”)</a:t>
            </a:r>
          </a:p>
          <a:p>
            <a:r>
              <a:rPr lang="en-US" dirty="0"/>
              <a:t>Every Unix system works with the same tools and commands</a:t>
            </a:r>
          </a:p>
        </p:txBody>
      </p:sp>
      <p:pic>
        <p:nvPicPr>
          <p:cNvPr id="6" name="Picture 5">
            <a:extLst>
              <a:ext uri="{FF2B5EF4-FFF2-40B4-BE49-F238E27FC236}">
                <a16:creationId xmlns:a16="http://schemas.microsoft.com/office/drawing/2014/main" id="{F92B8986-1EE8-9343-A8A2-5F20EB30917F}"/>
              </a:ext>
            </a:extLst>
          </p:cNvPr>
          <p:cNvPicPr>
            <a:picLocks noChangeAspect="1"/>
          </p:cNvPicPr>
          <p:nvPr/>
        </p:nvPicPr>
        <p:blipFill>
          <a:blip r:embed="rId3"/>
          <a:stretch>
            <a:fillRect/>
          </a:stretch>
        </p:blipFill>
        <p:spPr>
          <a:xfrm>
            <a:off x="3657600" y="3451646"/>
            <a:ext cx="4876800" cy="3406354"/>
          </a:xfrm>
          <a:prstGeom prst="rect">
            <a:avLst/>
          </a:prstGeom>
        </p:spPr>
      </p:pic>
    </p:spTree>
    <p:extLst>
      <p:ext uri="{BB962C8B-B14F-4D97-AF65-F5344CB8AC3E}">
        <p14:creationId xmlns:p14="http://schemas.microsoft.com/office/powerpoint/2010/main" val="611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2A83-6CEF-334D-9F1F-DB8B016B7104}"/>
              </a:ext>
            </a:extLst>
          </p:cNvPr>
          <p:cNvSpPr>
            <a:spLocks noGrp="1"/>
          </p:cNvSpPr>
          <p:nvPr>
            <p:ph type="title"/>
          </p:nvPr>
        </p:nvSpPr>
        <p:spPr/>
        <p:txBody>
          <a:bodyPr/>
          <a:lstStyle/>
          <a:p>
            <a:r>
              <a:rPr lang="en-US" dirty="0"/>
              <a:t>What is the Command Line?</a:t>
            </a:r>
          </a:p>
        </p:txBody>
      </p:sp>
      <p:sp>
        <p:nvSpPr>
          <p:cNvPr id="3" name="Content Placeholder 2">
            <a:extLst>
              <a:ext uri="{FF2B5EF4-FFF2-40B4-BE49-F238E27FC236}">
                <a16:creationId xmlns:a16="http://schemas.microsoft.com/office/drawing/2014/main" id="{EA1E2FB8-EEC4-6644-B13B-F221D4307365}"/>
              </a:ext>
            </a:extLst>
          </p:cNvPr>
          <p:cNvSpPr>
            <a:spLocks noGrp="1"/>
          </p:cNvSpPr>
          <p:nvPr>
            <p:ph idx="1"/>
          </p:nvPr>
        </p:nvSpPr>
        <p:spPr/>
        <p:txBody>
          <a:bodyPr/>
          <a:lstStyle/>
          <a:p>
            <a:r>
              <a:rPr lang="en-US" dirty="0"/>
              <a:t>The </a:t>
            </a:r>
            <a:r>
              <a:rPr lang="en-US" b="1" dirty="0"/>
              <a:t>command-line</a:t>
            </a:r>
            <a:r>
              <a:rPr lang="en-US" dirty="0"/>
              <a:t> is a text-based interface to navigate a computer, instead of a Graphical User Interface (GUI).</a:t>
            </a:r>
          </a:p>
        </p:txBody>
      </p:sp>
      <p:pic>
        <p:nvPicPr>
          <p:cNvPr id="5" name="Picture 4">
            <a:extLst>
              <a:ext uri="{FF2B5EF4-FFF2-40B4-BE49-F238E27FC236}">
                <a16:creationId xmlns:a16="http://schemas.microsoft.com/office/drawing/2014/main" id="{EE15B869-958D-E94D-81AB-13BC87D420FD}"/>
              </a:ext>
            </a:extLst>
          </p:cNvPr>
          <p:cNvPicPr>
            <a:picLocks noChangeAspect="1"/>
          </p:cNvPicPr>
          <p:nvPr/>
        </p:nvPicPr>
        <p:blipFill>
          <a:blip r:embed="rId2"/>
          <a:stretch>
            <a:fillRect/>
          </a:stretch>
        </p:blipFill>
        <p:spPr>
          <a:xfrm>
            <a:off x="152400" y="2362200"/>
            <a:ext cx="6009510" cy="3733800"/>
          </a:xfrm>
          <a:prstGeom prst="rect">
            <a:avLst/>
          </a:prstGeom>
        </p:spPr>
      </p:pic>
      <p:pic>
        <p:nvPicPr>
          <p:cNvPr id="9" name="Picture 8">
            <a:extLst>
              <a:ext uri="{FF2B5EF4-FFF2-40B4-BE49-F238E27FC236}">
                <a16:creationId xmlns:a16="http://schemas.microsoft.com/office/drawing/2014/main" id="{3BC3D833-7511-B448-A57B-9AB29EBA03C9}"/>
              </a:ext>
            </a:extLst>
          </p:cNvPr>
          <p:cNvPicPr>
            <a:picLocks noChangeAspect="1"/>
          </p:cNvPicPr>
          <p:nvPr/>
        </p:nvPicPr>
        <p:blipFill>
          <a:blip r:embed="rId3"/>
          <a:stretch>
            <a:fillRect/>
          </a:stretch>
        </p:blipFill>
        <p:spPr>
          <a:xfrm>
            <a:off x="6172200" y="2206577"/>
            <a:ext cx="5791200" cy="4045046"/>
          </a:xfrm>
          <a:prstGeom prst="rect">
            <a:avLst/>
          </a:prstGeom>
        </p:spPr>
      </p:pic>
      <p:sp>
        <p:nvSpPr>
          <p:cNvPr id="10" name="TextBox 9">
            <a:extLst>
              <a:ext uri="{FF2B5EF4-FFF2-40B4-BE49-F238E27FC236}">
                <a16:creationId xmlns:a16="http://schemas.microsoft.com/office/drawing/2014/main" id="{8C694469-A301-3841-9D82-12A7ADE12091}"/>
              </a:ext>
            </a:extLst>
          </p:cNvPr>
          <p:cNvSpPr txBox="1"/>
          <p:nvPr/>
        </p:nvSpPr>
        <p:spPr>
          <a:xfrm>
            <a:off x="1819624" y="6088445"/>
            <a:ext cx="2685352" cy="369332"/>
          </a:xfrm>
          <a:prstGeom prst="rect">
            <a:avLst/>
          </a:prstGeom>
          <a:noFill/>
        </p:spPr>
        <p:txBody>
          <a:bodyPr wrap="none" rtlCol="0">
            <a:spAutoFit/>
          </a:bodyPr>
          <a:lstStyle/>
          <a:p>
            <a:pPr algn="ctr"/>
            <a:r>
              <a:rPr lang="en-US" dirty="0"/>
              <a:t>Graphical User Interface</a:t>
            </a:r>
          </a:p>
        </p:txBody>
      </p:sp>
      <p:sp>
        <p:nvSpPr>
          <p:cNvPr id="11" name="TextBox 10">
            <a:extLst>
              <a:ext uri="{FF2B5EF4-FFF2-40B4-BE49-F238E27FC236}">
                <a16:creationId xmlns:a16="http://schemas.microsoft.com/office/drawing/2014/main" id="{52E8C8D5-96ED-1D4E-96D2-C5DDD9AF2FA0}"/>
              </a:ext>
            </a:extLst>
          </p:cNvPr>
          <p:cNvSpPr txBox="1"/>
          <p:nvPr/>
        </p:nvSpPr>
        <p:spPr>
          <a:xfrm>
            <a:off x="7936689" y="6088445"/>
            <a:ext cx="2262222" cy="369332"/>
          </a:xfrm>
          <a:prstGeom prst="rect">
            <a:avLst/>
          </a:prstGeom>
          <a:noFill/>
        </p:spPr>
        <p:txBody>
          <a:bodyPr wrap="none" rtlCol="0">
            <a:spAutoFit/>
          </a:bodyPr>
          <a:lstStyle/>
          <a:p>
            <a:pPr algn="ctr"/>
            <a:r>
              <a:rPr lang="en-US" dirty="0"/>
              <a:t>Text-based interface</a:t>
            </a:r>
          </a:p>
        </p:txBody>
      </p:sp>
    </p:spTree>
    <p:extLst>
      <p:ext uri="{BB962C8B-B14F-4D97-AF65-F5344CB8AC3E}">
        <p14:creationId xmlns:p14="http://schemas.microsoft.com/office/powerpoint/2010/main" val="532025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D74B-F881-D948-B836-FD1F796D4DB6}"/>
              </a:ext>
            </a:extLst>
          </p:cNvPr>
          <p:cNvSpPr>
            <a:spLocks noGrp="1"/>
          </p:cNvSpPr>
          <p:nvPr>
            <p:ph type="title"/>
          </p:nvPr>
        </p:nvSpPr>
        <p:spPr/>
        <p:txBody>
          <a:bodyPr/>
          <a:lstStyle/>
          <a:p>
            <a:r>
              <a:rPr lang="en-US" dirty="0"/>
              <a:t>Why Use Unix / the Command Line?</a:t>
            </a:r>
          </a:p>
        </p:txBody>
      </p:sp>
      <p:sp>
        <p:nvSpPr>
          <p:cNvPr id="3" name="Content Placeholder 2">
            <a:extLst>
              <a:ext uri="{FF2B5EF4-FFF2-40B4-BE49-F238E27FC236}">
                <a16:creationId xmlns:a16="http://schemas.microsoft.com/office/drawing/2014/main" id="{7305BE42-F069-6649-9484-C3E722A5F8EE}"/>
              </a:ext>
            </a:extLst>
          </p:cNvPr>
          <p:cNvSpPr>
            <a:spLocks noGrp="1"/>
          </p:cNvSpPr>
          <p:nvPr>
            <p:ph idx="1"/>
          </p:nvPr>
        </p:nvSpPr>
        <p:spPr>
          <a:xfrm>
            <a:off x="152400" y="1295400"/>
            <a:ext cx="11811000" cy="5562600"/>
          </a:xfrm>
        </p:spPr>
        <p:txBody>
          <a:bodyPr/>
          <a:lstStyle/>
          <a:p>
            <a:r>
              <a:rPr lang="en-US" dirty="0"/>
              <a:t>You can navigate almost any device using the same tools and commands:</a:t>
            </a:r>
          </a:p>
          <a:p>
            <a:pPr lvl="1"/>
            <a:r>
              <a:rPr lang="en-US" dirty="0"/>
              <a:t>Servers</a:t>
            </a:r>
          </a:p>
          <a:p>
            <a:pPr lvl="1"/>
            <a:r>
              <a:rPr lang="en-US" dirty="0"/>
              <a:t>Laptops and desktops</a:t>
            </a:r>
          </a:p>
          <a:p>
            <a:pPr lvl="1"/>
            <a:r>
              <a:rPr lang="en-US" dirty="0"/>
              <a:t>Embedded devices (Raspberry Pi, etc.)</a:t>
            </a:r>
          </a:p>
          <a:p>
            <a:pPr lvl="1"/>
            <a:r>
              <a:rPr lang="en-US" dirty="0"/>
              <a:t>Mobile Devices (Android, etc.)</a:t>
            </a:r>
          </a:p>
          <a:p>
            <a:r>
              <a:rPr lang="en-US" dirty="0"/>
              <a:t>Used frequently by software engineers:</a:t>
            </a:r>
          </a:p>
          <a:p>
            <a:pPr lvl="1"/>
            <a:r>
              <a:rPr lang="en-US" b="1" dirty="0"/>
              <a:t>Web development</a:t>
            </a:r>
            <a:r>
              <a:rPr lang="en-US" dirty="0"/>
              <a:t>: running servers and web tools on servers</a:t>
            </a:r>
          </a:p>
          <a:p>
            <a:pPr lvl="1"/>
            <a:r>
              <a:rPr lang="en-US" b="1" dirty="0"/>
              <a:t>Machine learning</a:t>
            </a:r>
            <a:r>
              <a:rPr lang="en-US" dirty="0"/>
              <a:t>: processing data on servers, running algorithms</a:t>
            </a:r>
          </a:p>
          <a:p>
            <a:pPr lvl="1"/>
            <a:r>
              <a:rPr lang="en-US" b="1" dirty="0"/>
              <a:t>Systems</a:t>
            </a:r>
            <a:r>
              <a:rPr lang="en-US" dirty="0"/>
              <a:t>: writing operating systems, networking code and embedded software</a:t>
            </a:r>
          </a:p>
          <a:p>
            <a:pPr lvl="1"/>
            <a:r>
              <a:rPr lang="en-US" b="1" dirty="0"/>
              <a:t>Mobile Development</a:t>
            </a:r>
            <a:r>
              <a:rPr lang="en-US" dirty="0"/>
              <a:t>: running tools, managing libraries</a:t>
            </a:r>
            <a:endParaRPr lang="en-US" b="1" dirty="0"/>
          </a:p>
          <a:p>
            <a:pPr lvl="1"/>
            <a:r>
              <a:rPr lang="en-US" dirty="0"/>
              <a:t>And more…</a:t>
            </a:r>
          </a:p>
          <a:p>
            <a:r>
              <a:rPr lang="en-US" dirty="0"/>
              <a:t>We are going to use Unix and the command line to write, debug, and run our programs.</a:t>
            </a:r>
          </a:p>
        </p:txBody>
      </p:sp>
    </p:spTree>
    <p:extLst>
      <p:ext uri="{BB962C8B-B14F-4D97-AF65-F5344CB8AC3E}">
        <p14:creationId xmlns:p14="http://schemas.microsoft.com/office/powerpoint/2010/main" val="184183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p:txBody>
          <a:bodyPr/>
          <a:lstStyle/>
          <a:p>
            <a:r>
              <a:rPr lang="en-US" b="1" dirty="0">
                <a:solidFill>
                  <a:srgbClr val="C00000"/>
                </a:solidFill>
              </a:rPr>
              <a:t>Introduction</a:t>
            </a:r>
          </a:p>
          <a:p>
            <a:r>
              <a:rPr lang="en-US" dirty="0"/>
              <a:t>CS107 Course Policies</a:t>
            </a:r>
          </a:p>
          <a:p>
            <a:r>
              <a:rPr lang="en-US" dirty="0"/>
              <a:t>Unix and the Command Line</a:t>
            </a:r>
          </a:p>
          <a:p>
            <a:r>
              <a:rPr lang="en-US" dirty="0"/>
              <a:t>Getting Started With C</a:t>
            </a:r>
          </a:p>
        </p:txBody>
      </p:sp>
    </p:spTree>
    <p:extLst>
      <p:ext uri="{BB962C8B-B14F-4D97-AF65-F5344CB8AC3E}">
        <p14:creationId xmlns:p14="http://schemas.microsoft.com/office/powerpoint/2010/main" val="3808354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9E1F-1788-3441-819D-FB1BD74B8F4F}"/>
              </a:ext>
            </a:extLst>
          </p:cNvPr>
          <p:cNvSpPr>
            <a:spLocks noGrp="1"/>
          </p:cNvSpPr>
          <p:nvPr>
            <p:ph type="title"/>
          </p:nvPr>
        </p:nvSpPr>
        <p:spPr/>
        <p:txBody>
          <a:bodyPr/>
          <a:lstStyle/>
          <a:p>
            <a:r>
              <a:rPr lang="en-US" dirty="0"/>
              <a:t>Learning Unix and the Command Line</a:t>
            </a:r>
          </a:p>
        </p:txBody>
      </p:sp>
      <p:sp>
        <p:nvSpPr>
          <p:cNvPr id="3" name="Content Placeholder 2">
            <a:extLst>
              <a:ext uri="{FF2B5EF4-FFF2-40B4-BE49-F238E27FC236}">
                <a16:creationId xmlns:a16="http://schemas.microsoft.com/office/drawing/2014/main" id="{4B63F5E3-1B48-884E-8D38-7D08CBB2CF29}"/>
              </a:ext>
            </a:extLst>
          </p:cNvPr>
          <p:cNvSpPr>
            <a:spLocks noGrp="1"/>
          </p:cNvSpPr>
          <p:nvPr>
            <p:ph idx="1"/>
          </p:nvPr>
        </p:nvSpPr>
        <p:spPr/>
        <p:txBody>
          <a:bodyPr/>
          <a:lstStyle/>
          <a:p>
            <a:r>
              <a:rPr lang="en-US" dirty="0"/>
              <a:t>Using Unix and the command line can be intimidating at first:</a:t>
            </a:r>
          </a:p>
          <a:p>
            <a:pPr lvl="1"/>
            <a:r>
              <a:rPr lang="en-US" dirty="0"/>
              <a:t>It looks really retro!</a:t>
            </a:r>
          </a:p>
          <a:p>
            <a:pPr lvl="1"/>
            <a:r>
              <a:rPr lang="en-US" dirty="0"/>
              <a:t>How do I know what to type?</a:t>
            </a:r>
          </a:p>
          <a:p>
            <a:r>
              <a:rPr lang="en-US" dirty="0"/>
              <a:t>We are going to teach you how!</a:t>
            </a:r>
          </a:p>
          <a:p>
            <a:pPr lvl="1"/>
            <a:r>
              <a:rPr lang="en-US" dirty="0"/>
              <a:t>Live lecture demos</a:t>
            </a:r>
          </a:p>
          <a:p>
            <a:pPr lvl="1"/>
            <a:r>
              <a:rPr lang="en-US" dirty="0"/>
              <a:t>Lab activities</a:t>
            </a:r>
          </a:p>
          <a:p>
            <a:pPr lvl="1"/>
            <a:r>
              <a:rPr lang="en-US" dirty="0"/>
              <a:t>Assignments</a:t>
            </a:r>
          </a:p>
          <a:p>
            <a:pPr lvl="1"/>
            <a:r>
              <a:rPr lang="en-US" dirty="0"/>
              <a:t>The </a:t>
            </a:r>
            <a:r>
              <a:rPr lang="en-US" b="1" dirty="0"/>
              <a:t>Resources</a:t>
            </a:r>
            <a:r>
              <a:rPr lang="en-US" dirty="0"/>
              <a:t> page of the course website</a:t>
            </a:r>
          </a:p>
          <a:p>
            <a:pPr lvl="1"/>
            <a:endParaRPr lang="en-US" dirty="0"/>
          </a:p>
        </p:txBody>
      </p:sp>
    </p:spTree>
    <p:extLst>
      <p:ext uri="{BB962C8B-B14F-4D97-AF65-F5344CB8AC3E}">
        <p14:creationId xmlns:p14="http://schemas.microsoft.com/office/powerpoint/2010/main" val="4102723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CD9E-A7C7-904D-B03A-8E9F71A08682}"/>
              </a:ext>
            </a:extLst>
          </p:cNvPr>
          <p:cNvSpPr>
            <a:spLocks noGrp="1"/>
          </p:cNvSpPr>
          <p:nvPr>
            <p:ph type="title"/>
          </p:nvPr>
        </p:nvSpPr>
        <p:spPr/>
        <p:txBody>
          <a:bodyPr/>
          <a:lstStyle/>
          <a:p>
            <a:r>
              <a:rPr lang="en-US" dirty="0"/>
              <a:t>Command Line Vs. GUI</a:t>
            </a:r>
          </a:p>
        </p:txBody>
      </p:sp>
      <p:sp>
        <p:nvSpPr>
          <p:cNvPr id="3" name="Content Placeholder 2">
            <a:extLst>
              <a:ext uri="{FF2B5EF4-FFF2-40B4-BE49-F238E27FC236}">
                <a16:creationId xmlns:a16="http://schemas.microsoft.com/office/drawing/2014/main" id="{375A01E6-41F7-664B-9D48-57083B866318}"/>
              </a:ext>
            </a:extLst>
          </p:cNvPr>
          <p:cNvSpPr>
            <a:spLocks noGrp="1"/>
          </p:cNvSpPr>
          <p:nvPr>
            <p:ph idx="1"/>
          </p:nvPr>
        </p:nvSpPr>
        <p:spPr/>
        <p:txBody>
          <a:bodyPr/>
          <a:lstStyle/>
          <a:p>
            <a:pPr marL="0" indent="0">
              <a:buNone/>
            </a:pPr>
            <a:r>
              <a:rPr lang="en-US" dirty="0"/>
              <a:t>Just like a GUI file explorer interface, a terminal interface:</a:t>
            </a:r>
          </a:p>
          <a:p>
            <a:r>
              <a:rPr lang="en-US" dirty="0"/>
              <a:t>shows you a </a:t>
            </a:r>
            <a:r>
              <a:rPr lang="en-US" b="1" dirty="0"/>
              <a:t>specific place </a:t>
            </a:r>
            <a:r>
              <a:rPr lang="en-US" dirty="0"/>
              <a:t>on your computer at any given time.</a:t>
            </a:r>
          </a:p>
          <a:p>
            <a:r>
              <a:rPr lang="en-US" dirty="0"/>
              <a:t>lets you go </a:t>
            </a:r>
            <a:r>
              <a:rPr lang="en-US" b="1" dirty="0"/>
              <a:t>into folders </a:t>
            </a:r>
            <a:r>
              <a:rPr lang="en-US" dirty="0"/>
              <a:t>and </a:t>
            </a:r>
            <a:r>
              <a:rPr lang="en-US" b="1" dirty="0"/>
              <a:t>out of folders</a:t>
            </a:r>
            <a:r>
              <a:rPr lang="en-US" dirty="0"/>
              <a:t>.</a:t>
            </a:r>
          </a:p>
          <a:p>
            <a:r>
              <a:rPr lang="en-US" dirty="0"/>
              <a:t>lets you </a:t>
            </a:r>
            <a:r>
              <a:rPr lang="en-US" b="1" dirty="0"/>
              <a:t>create new </a:t>
            </a:r>
            <a:r>
              <a:rPr lang="en-US" dirty="0"/>
              <a:t>files and </a:t>
            </a:r>
            <a:r>
              <a:rPr lang="en-US" b="1" dirty="0"/>
              <a:t>edit</a:t>
            </a:r>
            <a:r>
              <a:rPr lang="en-US" dirty="0"/>
              <a:t> files.</a:t>
            </a:r>
          </a:p>
          <a:p>
            <a:r>
              <a:rPr lang="en-US" dirty="0"/>
              <a:t>lets you </a:t>
            </a:r>
            <a:r>
              <a:rPr lang="en-US" b="1" dirty="0"/>
              <a:t>run programs</a:t>
            </a:r>
            <a:r>
              <a:rPr lang="en-US" dirty="0"/>
              <a:t>.</a:t>
            </a:r>
            <a:endParaRPr lang="en-US" b="1" dirty="0"/>
          </a:p>
        </p:txBody>
      </p:sp>
      <p:pic>
        <p:nvPicPr>
          <p:cNvPr id="4" name="Picture 3">
            <a:extLst>
              <a:ext uri="{FF2B5EF4-FFF2-40B4-BE49-F238E27FC236}">
                <a16:creationId xmlns:a16="http://schemas.microsoft.com/office/drawing/2014/main" id="{9BF9EBC4-F9CA-9044-8520-5C10706513C1}"/>
              </a:ext>
            </a:extLst>
          </p:cNvPr>
          <p:cNvPicPr>
            <a:picLocks noChangeAspect="1"/>
          </p:cNvPicPr>
          <p:nvPr/>
        </p:nvPicPr>
        <p:blipFill>
          <a:blip r:embed="rId3"/>
          <a:stretch>
            <a:fillRect/>
          </a:stretch>
        </p:blipFill>
        <p:spPr>
          <a:xfrm>
            <a:off x="2286380" y="4043182"/>
            <a:ext cx="3799710" cy="2360818"/>
          </a:xfrm>
          <a:prstGeom prst="rect">
            <a:avLst/>
          </a:prstGeom>
        </p:spPr>
      </p:pic>
      <p:pic>
        <p:nvPicPr>
          <p:cNvPr id="5" name="Picture 4">
            <a:extLst>
              <a:ext uri="{FF2B5EF4-FFF2-40B4-BE49-F238E27FC236}">
                <a16:creationId xmlns:a16="http://schemas.microsoft.com/office/drawing/2014/main" id="{BD612C66-C519-5041-9ED0-EDCC293E9276}"/>
              </a:ext>
            </a:extLst>
          </p:cNvPr>
          <p:cNvPicPr>
            <a:picLocks noChangeAspect="1"/>
          </p:cNvPicPr>
          <p:nvPr/>
        </p:nvPicPr>
        <p:blipFill>
          <a:blip r:embed="rId4"/>
          <a:stretch>
            <a:fillRect/>
          </a:stretch>
        </p:blipFill>
        <p:spPr>
          <a:xfrm>
            <a:off x="6086090" y="3846387"/>
            <a:ext cx="3661676" cy="2557613"/>
          </a:xfrm>
          <a:prstGeom prst="rect">
            <a:avLst/>
          </a:prstGeom>
        </p:spPr>
      </p:pic>
      <p:sp>
        <p:nvSpPr>
          <p:cNvPr id="6" name="TextBox 5">
            <a:extLst>
              <a:ext uri="{FF2B5EF4-FFF2-40B4-BE49-F238E27FC236}">
                <a16:creationId xmlns:a16="http://schemas.microsoft.com/office/drawing/2014/main" id="{5700F5CC-3EA0-9F45-BB4E-8C9D8A4C580B}"/>
              </a:ext>
            </a:extLst>
          </p:cNvPr>
          <p:cNvSpPr txBox="1"/>
          <p:nvPr/>
        </p:nvSpPr>
        <p:spPr>
          <a:xfrm>
            <a:off x="2811832" y="6402975"/>
            <a:ext cx="2748806" cy="369332"/>
          </a:xfrm>
          <a:prstGeom prst="rect">
            <a:avLst/>
          </a:prstGeom>
          <a:noFill/>
        </p:spPr>
        <p:txBody>
          <a:bodyPr wrap="square" rtlCol="0">
            <a:spAutoFit/>
          </a:bodyPr>
          <a:lstStyle/>
          <a:p>
            <a:pPr algn="ctr"/>
            <a:r>
              <a:rPr lang="en-US" dirty="0"/>
              <a:t>Graphical User Interface</a:t>
            </a:r>
          </a:p>
        </p:txBody>
      </p:sp>
      <p:sp>
        <p:nvSpPr>
          <p:cNvPr id="7" name="TextBox 6">
            <a:extLst>
              <a:ext uri="{FF2B5EF4-FFF2-40B4-BE49-F238E27FC236}">
                <a16:creationId xmlns:a16="http://schemas.microsoft.com/office/drawing/2014/main" id="{650A0E3C-495A-B745-999F-02EDA3B461C3}"/>
              </a:ext>
            </a:extLst>
          </p:cNvPr>
          <p:cNvSpPr txBox="1"/>
          <p:nvPr/>
        </p:nvSpPr>
        <p:spPr>
          <a:xfrm>
            <a:off x="6603044" y="6402975"/>
            <a:ext cx="2627767" cy="369332"/>
          </a:xfrm>
          <a:prstGeom prst="rect">
            <a:avLst/>
          </a:prstGeom>
          <a:noFill/>
        </p:spPr>
        <p:txBody>
          <a:bodyPr wrap="square" rtlCol="0">
            <a:spAutoFit/>
          </a:bodyPr>
          <a:lstStyle/>
          <a:p>
            <a:pPr algn="ctr"/>
            <a:r>
              <a:rPr lang="en-US" dirty="0"/>
              <a:t>Command-line interface</a:t>
            </a:r>
          </a:p>
        </p:txBody>
      </p:sp>
    </p:spTree>
    <p:extLst>
      <p:ext uri="{BB962C8B-B14F-4D97-AF65-F5344CB8AC3E}">
        <p14:creationId xmlns:p14="http://schemas.microsoft.com/office/powerpoint/2010/main" val="111213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E77A5-EDA8-6841-8D8B-141154FF19B1}"/>
              </a:ext>
            </a:extLst>
          </p:cNvPr>
          <p:cNvSpPr>
            <a:spLocks noGrp="1"/>
          </p:cNvSpPr>
          <p:nvPr>
            <p:ph type="title"/>
          </p:nvPr>
        </p:nvSpPr>
        <p:spPr/>
        <p:txBody>
          <a:bodyPr/>
          <a:lstStyle/>
          <a:p>
            <a:r>
              <a:rPr lang="en-US" dirty="0"/>
              <a:t>Demo: Using Unix and the Command Line</a:t>
            </a:r>
          </a:p>
        </p:txBody>
      </p:sp>
      <p:pic>
        <p:nvPicPr>
          <p:cNvPr id="7" name="Image" descr="Image">
            <a:extLst>
              <a:ext uri="{FF2B5EF4-FFF2-40B4-BE49-F238E27FC236}">
                <a16:creationId xmlns:a16="http://schemas.microsoft.com/office/drawing/2014/main" id="{8DB01688-24D5-CF45-A991-E7DA2987886F}"/>
              </a:ext>
            </a:extLst>
          </p:cNvPr>
          <p:cNvPicPr>
            <a:picLocks noChangeAspect="1"/>
          </p:cNvPicPr>
          <p:nvPr/>
        </p:nvPicPr>
        <p:blipFill>
          <a:blip r:embed="rId3">
            <a:extLst/>
          </a:blip>
          <a:stretch>
            <a:fillRect/>
          </a:stretch>
        </p:blipFill>
        <p:spPr>
          <a:xfrm>
            <a:off x="5539328" y="4589467"/>
            <a:ext cx="1127632" cy="1127632"/>
          </a:xfrm>
          <a:prstGeom prst="rect">
            <a:avLst/>
          </a:prstGeom>
          <a:ln w="12700">
            <a:miter lim="400000"/>
          </a:ln>
        </p:spPr>
      </p:pic>
    </p:spTree>
    <p:extLst>
      <p:ext uri="{BB962C8B-B14F-4D97-AF65-F5344CB8AC3E}">
        <p14:creationId xmlns:p14="http://schemas.microsoft.com/office/powerpoint/2010/main" val="2093145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0645-217B-B545-B4DB-B0E8D2B0A95E}"/>
              </a:ext>
            </a:extLst>
          </p:cNvPr>
          <p:cNvSpPr>
            <a:spLocks noGrp="1"/>
          </p:cNvSpPr>
          <p:nvPr>
            <p:ph type="title"/>
          </p:nvPr>
        </p:nvSpPr>
        <p:spPr/>
        <p:txBody>
          <a:bodyPr/>
          <a:lstStyle/>
          <a:p>
            <a:r>
              <a:rPr lang="en-US" dirty="0"/>
              <a:t>Unix Commands Recap</a:t>
            </a:r>
          </a:p>
        </p:txBody>
      </p:sp>
      <p:sp>
        <p:nvSpPr>
          <p:cNvPr id="3" name="Content Placeholder 2">
            <a:extLst>
              <a:ext uri="{FF2B5EF4-FFF2-40B4-BE49-F238E27FC236}">
                <a16:creationId xmlns:a16="http://schemas.microsoft.com/office/drawing/2014/main" id="{33F8C2B0-7297-4F42-8297-DD96D10EFDEE}"/>
              </a:ext>
            </a:extLst>
          </p:cNvPr>
          <p:cNvSpPr>
            <a:spLocks noGrp="1"/>
          </p:cNvSpPr>
          <p:nvPr>
            <p:ph idx="1"/>
          </p:nvPr>
        </p:nvSpPr>
        <p:spPr/>
        <p:txBody>
          <a:bodyPr/>
          <a:lstStyle/>
          <a:p>
            <a:r>
              <a:rPr lang="en-US" b="1" dirty="0"/>
              <a:t>cd</a:t>
            </a:r>
            <a:r>
              <a:rPr lang="en-US" dirty="0"/>
              <a:t> – change directories</a:t>
            </a:r>
          </a:p>
          <a:p>
            <a:r>
              <a:rPr lang="en-US" b="1" dirty="0"/>
              <a:t>ls</a:t>
            </a:r>
            <a:r>
              <a:rPr lang="en-US" dirty="0"/>
              <a:t> – list directory contents</a:t>
            </a:r>
            <a:endParaRPr lang="en-US" b="1" dirty="0"/>
          </a:p>
          <a:p>
            <a:r>
              <a:rPr lang="en-US" b="1" dirty="0" err="1"/>
              <a:t>mkdir</a:t>
            </a:r>
            <a:r>
              <a:rPr lang="en-US" dirty="0"/>
              <a:t> – make directory</a:t>
            </a:r>
          </a:p>
          <a:p>
            <a:r>
              <a:rPr lang="en-US" b="1" dirty="0"/>
              <a:t>emacs</a:t>
            </a:r>
            <a:r>
              <a:rPr lang="en-US" dirty="0"/>
              <a:t> – open text editor</a:t>
            </a:r>
          </a:p>
          <a:p>
            <a:r>
              <a:rPr lang="en-US" b="1" dirty="0" err="1"/>
              <a:t>rm</a:t>
            </a:r>
            <a:r>
              <a:rPr lang="en-US" dirty="0"/>
              <a:t> – remove file or folder</a:t>
            </a:r>
          </a:p>
          <a:p>
            <a:r>
              <a:rPr lang="en-US" b="1" dirty="0"/>
              <a:t>man</a:t>
            </a:r>
            <a:r>
              <a:rPr lang="en-US" dirty="0"/>
              <a:t> – view manual pages</a:t>
            </a:r>
          </a:p>
          <a:p>
            <a:endParaRPr lang="en-US" b="1" dirty="0"/>
          </a:p>
          <a:p>
            <a:pPr marL="0" indent="0">
              <a:buNone/>
            </a:pPr>
            <a:r>
              <a:rPr lang="en-US" dirty="0"/>
              <a:t>See the Resources page of the course website for more commands, and a complete reference.</a:t>
            </a:r>
          </a:p>
        </p:txBody>
      </p:sp>
    </p:spTree>
    <p:extLst>
      <p:ext uri="{BB962C8B-B14F-4D97-AF65-F5344CB8AC3E}">
        <p14:creationId xmlns:p14="http://schemas.microsoft.com/office/powerpoint/2010/main" val="846219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p:txBody>
          <a:bodyPr/>
          <a:lstStyle/>
          <a:p>
            <a:r>
              <a:rPr lang="en-US" dirty="0"/>
              <a:t>Introduction</a:t>
            </a:r>
          </a:p>
          <a:p>
            <a:r>
              <a:rPr lang="en-US" dirty="0"/>
              <a:t>CS107 Course Policies</a:t>
            </a:r>
          </a:p>
          <a:p>
            <a:r>
              <a:rPr lang="en-US" dirty="0"/>
              <a:t>Unix and the Command Line</a:t>
            </a:r>
          </a:p>
          <a:p>
            <a:r>
              <a:rPr lang="en-US" b="1" dirty="0">
                <a:solidFill>
                  <a:srgbClr val="C00000"/>
                </a:solidFill>
              </a:rPr>
              <a:t>Getting Started With C</a:t>
            </a:r>
          </a:p>
        </p:txBody>
      </p:sp>
    </p:spTree>
    <p:extLst>
      <p:ext uri="{BB962C8B-B14F-4D97-AF65-F5344CB8AC3E}">
        <p14:creationId xmlns:p14="http://schemas.microsoft.com/office/powerpoint/2010/main" val="2895414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81F817-6936-224C-B39E-2266F35C0997}"/>
              </a:ext>
            </a:extLst>
          </p:cNvPr>
          <p:cNvSpPr>
            <a:spLocks noGrp="1"/>
          </p:cNvSpPr>
          <p:nvPr>
            <p:ph type="title"/>
          </p:nvPr>
        </p:nvSpPr>
        <p:spPr/>
        <p:txBody>
          <a:bodyPr/>
          <a:lstStyle/>
          <a:p>
            <a:r>
              <a:rPr lang="en-US" dirty="0"/>
              <a:t>The C Language</a:t>
            </a:r>
          </a:p>
        </p:txBody>
      </p:sp>
      <p:sp>
        <p:nvSpPr>
          <p:cNvPr id="5" name="Content Placeholder 4">
            <a:extLst>
              <a:ext uri="{FF2B5EF4-FFF2-40B4-BE49-F238E27FC236}">
                <a16:creationId xmlns:a16="http://schemas.microsoft.com/office/drawing/2014/main" id="{2C5A5E3C-72C6-6448-B86E-6DA8E8518DD1}"/>
              </a:ext>
            </a:extLst>
          </p:cNvPr>
          <p:cNvSpPr>
            <a:spLocks noGrp="1"/>
          </p:cNvSpPr>
          <p:nvPr>
            <p:ph idx="1"/>
          </p:nvPr>
        </p:nvSpPr>
        <p:spPr/>
        <p:txBody>
          <a:bodyPr/>
          <a:lstStyle/>
          <a:p>
            <a:pPr marL="0" indent="0">
              <a:buNone/>
            </a:pPr>
            <a:r>
              <a:rPr lang="en-US" b="1" dirty="0"/>
              <a:t>C </a:t>
            </a:r>
            <a:r>
              <a:rPr lang="en-US" dirty="0"/>
              <a:t>was created around 1970 to make writing Unix and Unix tools easier.</a:t>
            </a:r>
          </a:p>
          <a:p>
            <a:r>
              <a:rPr lang="en-US" dirty="0"/>
              <a:t>Part of the C/C++/Java family of languages (C++ and Java were created later)</a:t>
            </a:r>
          </a:p>
          <a:p>
            <a:r>
              <a:rPr lang="en-US" dirty="0"/>
              <a:t>Design principles:</a:t>
            </a:r>
          </a:p>
          <a:p>
            <a:pPr lvl="1"/>
            <a:r>
              <a:rPr lang="en-US" dirty="0"/>
              <a:t>Small, simple abstractions of hardware</a:t>
            </a:r>
          </a:p>
          <a:p>
            <a:pPr lvl="1"/>
            <a:r>
              <a:rPr lang="en-US" dirty="0"/>
              <a:t>Minimalist aesthetic</a:t>
            </a:r>
          </a:p>
          <a:p>
            <a:pPr lvl="1"/>
            <a:r>
              <a:rPr lang="en-US" dirty="0"/>
              <a:t>Prioritizes efficiency and minimalism over safety and high-level abstractions</a:t>
            </a:r>
          </a:p>
          <a:p>
            <a:pPr lvl="1"/>
            <a:endParaRPr lang="en-US" dirty="0"/>
          </a:p>
        </p:txBody>
      </p:sp>
    </p:spTree>
    <p:extLst>
      <p:ext uri="{BB962C8B-B14F-4D97-AF65-F5344CB8AC3E}">
        <p14:creationId xmlns:p14="http://schemas.microsoft.com/office/powerpoint/2010/main" val="4167838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D3AD-D2C0-7F47-A078-A34D38160E2D}"/>
              </a:ext>
            </a:extLst>
          </p:cNvPr>
          <p:cNvSpPr>
            <a:spLocks noGrp="1"/>
          </p:cNvSpPr>
          <p:nvPr>
            <p:ph type="title"/>
          </p:nvPr>
        </p:nvSpPr>
        <p:spPr/>
        <p:txBody>
          <a:bodyPr/>
          <a:lstStyle/>
          <a:p>
            <a:r>
              <a:rPr lang="en-US" dirty="0"/>
              <a:t>C vs. C++ and Java</a:t>
            </a:r>
          </a:p>
        </p:txBody>
      </p:sp>
      <p:sp>
        <p:nvSpPr>
          <p:cNvPr id="3" name="Content Placeholder 2">
            <a:extLst>
              <a:ext uri="{FF2B5EF4-FFF2-40B4-BE49-F238E27FC236}">
                <a16:creationId xmlns:a16="http://schemas.microsoft.com/office/drawing/2014/main" id="{F0038B7A-EE94-C04D-9A8D-CA89242D9435}"/>
              </a:ext>
            </a:extLst>
          </p:cNvPr>
          <p:cNvSpPr>
            <a:spLocks noGrp="1"/>
          </p:cNvSpPr>
          <p:nvPr>
            <p:ph sz="half" idx="1"/>
          </p:nvPr>
        </p:nvSpPr>
        <p:spPr/>
        <p:txBody>
          <a:bodyPr/>
          <a:lstStyle/>
          <a:p>
            <a:pPr marL="0" indent="0">
              <a:buNone/>
            </a:pPr>
            <a:r>
              <a:rPr lang="en-US" b="1" dirty="0"/>
              <a:t>They all share:</a:t>
            </a:r>
          </a:p>
          <a:p>
            <a:r>
              <a:rPr lang="en-US" dirty="0"/>
              <a:t>Syntax</a:t>
            </a:r>
          </a:p>
          <a:p>
            <a:r>
              <a:rPr lang="en-US" dirty="0"/>
              <a:t>Basic data types</a:t>
            </a:r>
          </a:p>
          <a:p>
            <a:r>
              <a:rPr lang="en-US" dirty="0"/>
              <a:t>Arithmetic, relational, and logical operators</a:t>
            </a:r>
          </a:p>
        </p:txBody>
      </p:sp>
      <p:sp>
        <p:nvSpPr>
          <p:cNvPr id="4" name="Content Placeholder 3">
            <a:extLst>
              <a:ext uri="{FF2B5EF4-FFF2-40B4-BE49-F238E27FC236}">
                <a16:creationId xmlns:a16="http://schemas.microsoft.com/office/drawing/2014/main" id="{65348AF0-D3E7-AB40-8FCE-07296C4817AB}"/>
              </a:ext>
            </a:extLst>
          </p:cNvPr>
          <p:cNvSpPr>
            <a:spLocks noGrp="1"/>
          </p:cNvSpPr>
          <p:nvPr>
            <p:ph sz="half" idx="10"/>
          </p:nvPr>
        </p:nvSpPr>
        <p:spPr/>
        <p:txBody>
          <a:bodyPr/>
          <a:lstStyle/>
          <a:p>
            <a:pPr marL="0" indent="0">
              <a:buNone/>
            </a:pPr>
            <a:r>
              <a:rPr lang="en-US" b="1" dirty="0"/>
              <a:t>C doesn’t have:</a:t>
            </a:r>
            <a:endParaRPr lang="en-US" dirty="0"/>
          </a:p>
          <a:p>
            <a:r>
              <a:rPr lang="en-US" dirty="0"/>
              <a:t>More advanced features like operator overloading, default arguments, pass by reference, classes and objects, ADTs, etc.</a:t>
            </a:r>
          </a:p>
          <a:p>
            <a:r>
              <a:rPr lang="en-US" dirty="0"/>
              <a:t>Extensive libraries (no graphics, networking, etc.) – this means not much to learn C!</a:t>
            </a:r>
          </a:p>
          <a:p>
            <a:r>
              <a:rPr lang="en-US" dirty="0"/>
              <a:t>many compiler and runtime checks (this may cause security vulnerabilities!)</a:t>
            </a:r>
          </a:p>
          <a:p>
            <a:endParaRPr lang="en-US" dirty="0"/>
          </a:p>
        </p:txBody>
      </p:sp>
    </p:spTree>
    <p:extLst>
      <p:ext uri="{BB962C8B-B14F-4D97-AF65-F5344CB8AC3E}">
        <p14:creationId xmlns:p14="http://schemas.microsoft.com/office/powerpoint/2010/main" val="83947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C3CD-6398-B24B-B4AF-1B9711712B49}"/>
              </a:ext>
            </a:extLst>
          </p:cNvPr>
          <p:cNvSpPr>
            <a:spLocks noGrp="1"/>
          </p:cNvSpPr>
          <p:nvPr>
            <p:ph type="title"/>
          </p:nvPr>
        </p:nvSpPr>
        <p:spPr/>
        <p:txBody>
          <a:bodyPr/>
          <a:lstStyle/>
          <a:p>
            <a:r>
              <a:rPr lang="en-US" dirty="0"/>
              <a:t>Programming Language Philosophies</a:t>
            </a:r>
          </a:p>
        </p:txBody>
      </p:sp>
      <p:sp>
        <p:nvSpPr>
          <p:cNvPr id="4" name="Content Placeholder 3">
            <a:extLst>
              <a:ext uri="{FF2B5EF4-FFF2-40B4-BE49-F238E27FC236}">
                <a16:creationId xmlns:a16="http://schemas.microsoft.com/office/drawing/2014/main" id="{620DDC6A-63A8-9F4B-A310-209809C525A2}"/>
              </a:ext>
            </a:extLst>
          </p:cNvPr>
          <p:cNvSpPr>
            <a:spLocks noGrp="1"/>
          </p:cNvSpPr>
          <p:nvPr>
            <p:ph idx="1"/>
          </p:nvPr>
        </p:nvSpPr>
        <p:spPr>
          <a:xfrm>
            <a:off x="152400" y="1295400"/>
            <a:ext cx="11811000" cy="3707682"/>
          </a:xfrm>
          <a:prstGeom prst="rect">
            <a:avLst/>
          </a:prstGeom>
        </p:spPr>
        <p:txBody>
          <a:bodyPr>
            <a:spAutoFit/>
          </a:bodyPr>
          <a:lstStyle/>
          <a:p>
            <a:pPr marL="0" indent="0">
              <a:buNone/>
            </a:pPr>
            <a:r>
              <a:rPr lang="en-US" b="1" dirty="0"/>
              <a:t>C is procedural:</a:t>
            </a:r>
            <a:r>
              <a:rPr lang="en-US" dirty="0"/>
              <a:t> you write functions, rather than define new variable types with classes and call methods on objects.  C is small, fast and efficient.</a:t>
            </a:r>
          </a:p>
          <a:p>
            <a:pPr marL="0" indent="0">
              <a:buNone/>
            </a:pPr>
            <a:endParaRPr lang="en-US" b="1" dirty="0"/>
          </a:p>
          <a:p>
            <a:pPr marL="0" indent="0">
              <a:buNone/>
            </a:pPr>
            <a:r>
              <a:rPr lang="en-US" b="1" dirty="0"/>
              <a:t>C++ is procedural, with objects</a:t>
            </a:r>
            <a:r>
              <a:rPr lang="en-US" dirty="0"/>
              <a:t>: you write functions, and also define new variable types with classes, and call methods on objects.</a:t>
            </a:r>
          </a:p>
          <a:p>
            <a:pPr marL="0" indent="0">
              <a:buNone/>
            </a:pPr>
            <a:endParaRPr lang="en-US" b="1" dirty="0"/>
          </a:p>
          <a:p>
            <a:pPr marL="0" indent="0">
              <a:buNone/>
            </a:pPr>
            <a:r>
              <a:rPr lang="en-US" b="1" dirty="0"/>
              <a:t>Java is object-oriented:</a:t>
            </a:r>
            <a:r>
              <a:rPr lang="en-US" dirty="0"/>
              <a:t> it is even more centered around defining new variable types with classes, and calling methods on objects.</a:t>
            </a:r>
            <a:endParaRPr lang="en-US" b="1" dirty="0"/>
          </a:p>
        </p:txBody>
      </p:sp>
    </p:spTree>
    <p:extLst>
      <p:ext uri="{BB962C8B-B14F-4D97-AF65-F5344CB8AC3E}">
        <p14:creationId xmlns:p14="http://schemas.microsoft.com/office/powerpoint/2010/main" val="419894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C3CD-6398-B24B-B4AF-1B9711712B49}"/>
              </a:ext>
            </a:extLst>
          </p:cNvPr>
          <p:cNvSpPr>
            <a:spLocks noGrp="1"/>
          </p:cNvSpPr>
          <p:nvPr>
            <p:ph type="title"/>
          </p:nvPr>
        </p:nvSpPr>
        <p:spPr/>
        <p:txBody>
          <a:bodyPr/>
          <a:lstStyle/>
          <a:p>
            <a:r>
              <a:rPr lang="en-US" dirty="0"/>
              <a:t>Why C?</a:t>
            </a:r>
          </a:p>
        </p:txBody>
      </p:sp>
      <p:sp>
        <p:nvSpPr>
          <p:cNvPr id="4" name="Content Placeholder 3">
            <a:extLst>
              <a:ext uri="{FF2B5EF4-FFF2-40B4-BE49-F238E27FC236}">
                <a16:creationId xmlns:a16="http://schemas.microsoft.com/office/drawing/2014/main" id="{620DDC6A-63A8-9F4B-A310-209809C525A2}"/>
              </a:ext>
            </a:extLst>
          </p:cNvPr>
          <p:cNvSpPr>
            <a:spLocks noGrp="1"/>
          </p:cNvSpPr>
          <p:nvPr>
            <p:ph idx="1"/>
          </p:nvPr>
        </p:nvSpPr>
        <p:spPr>
          <a:xfrm>
            <a:off x="152400" y="1295400"/>
            <a:ext cx="11811000" cy="2416046"/>
          </a:xfrm>
          <a:prstGeom prst="rect">
            <a:avLst/>
          </a:prstGeom>
        </p:spPr>
        <p:txBody>
          <a:bodyPr>
            <a:spAutoFit/>
          </a:bodyPr>
          <a:lstStyle/>
          <a:p>
            <a:r>
              <a:rPr lang="en-US" dirty="0"/>
              <a:t>Many tools (and even other languages, like Python!) are built with C.</a:t>
            </a:r>
          </a:p>
          <a:p>
            <a:r>
              <a:rPr lang="en-US" dirty="0"/>
              <a:t>C is the language of choice for fast, highly efficient programs.</a:t>
            </a:r>
          </a:p>
          <a:p>
            <a:r>
              <a:rPr lang="en-US" dirty="0"/>
              <a:t>C is popular for systems programming (operating systems, networking, etc.)</a:t>
            </a:r>
          </a:p>
          <a:p>
            <a:r>
              <a:rPr lang="en-US" dirty="0"/>
              <a:t>C lets you work at a lower level to manipulate and understand the underlying system.</a:t>
            </a:r>
          </a:p>
        </p:txBody>
      </p:sp>
    </p:spTree>
    <p:extLst>
      <p:ext uri="{BB962C8B-B14F-4D97-AF65-F5344CB8AC3E}">
        <p14:creationId xmlns:p14="http://schemas.microsoft.com/office/powerpoint/2010/main" val="892501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B6282-FF0F-C740-83C7-17A2E6DFF329}"/>
              </a:ext>
            </a:extLst>
          </p:cNvPr>
          <p:cNvSpPr>
            <a:spLocks noGrp="1"/>
          </p:cNvSpPr>
          <p:nvPr>
            <p:ph type="title"/>
          </p:nvPr>
        </p:nvSpPr>
        <p:spPr/>
        <p:txBody>
          <a:bodyPr/>
          <a:lstStyle/>
          <a:p>
            <a:r>
              <a:rPr lang="en-US" dirty="0"/>
              <a:t>Programming Language Popularity</a:t>
            </a:r>
          </a:p>
        </p:txBody>
      </p:sp>
      <p:pic>
        <p:nvPicPr>
          <p:cNvPr id="4" name="Image" descr="Image">
            <a:extLst>
              <a:ext uri="{FF2B5EF4-FFF2-40B4-BE49-F238E27FC236}">
                <a16:creationId xmlns:a16="http://schemas.microsoft.com/office/drawing/2014/main" id="{E96D95A6-97A7-E44F-A5EB-EA58D34785D1}"/>
              </a:ext>
            </a:extLst>
          </p:cNvPr>
          <p:cNvPicPr>
            <a:picLocks noGrp="1" noChangeAspect="1"/>
          </p:cNvPicPr>
          <p:nvPr>
            <p:ph idx="1"/>
          </p:nvPr>
        </p:nvPicPr>
        <p:blipFill>
          <a:blip r:embed="rId2">
            <a:extLst/>
          </a:blip>
          <a:stretch>
            <a:fillRect/>
          </a:stretch>
        </p:blipFill>
        <p:spPr>
          <a:xfrm>
            <a:off x="946321" y="1447800"/>
            <a:ext cx="10299357" cy="4885011"/>
          </a:xfrm>
          <a:prstGeom prst="rect">
            <a:avLst/>
          </a:prstGeom>
          <a:ln w="12700">
            <a:miter lim="400000"/>
          </a:ln>
        </p:spPr>
      </p:pic>
    </p:spTree>
    <p:extLst>
      <p:ext uri="{BB962C8B-B14F-4D97-AF65-F5344CB8AC3E}">
        <p14:creationId xmlns:p14="http://schemas.microsoft.com/office/powerpoint/2010/main" val="3536541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09A79-97F9-7041-8C7B-E9A1012AF1B3}"/>
              </a:ext>
            </a:extLst>
          </p:cNvPr>
          <p:cNvSpPr>
            <a:spLocks noGrp="1"/>
          </p:cNvSpPr>
          <p:nvPr>
            <p:ph type="title"/>
          </p:nvPr>
        </p:nvSpPr>
        <p:spPr/>
        <p:txBody>
          <a:bodyPr/>
          <a:lstStyle/>
          <a:p>
            <a:r>
              <a:rPr lang="en-US" dirty="0"/>
              <a:t>What is CS107?</a:t>
            </a:r>
          </a:p>
        </p:txBody>
      </p:sp>
      <p:sp>
        <p:nvSpPr>
          <p:cNvPr id="6" name="Content Placeholder 5">
            <a:extLst>
              <a:ext uri="{FF2B5EF4-FFF2-40B4-BE49-F238E27FC236}">
                <a16:creationId xmlns:a16="http://schemas.microsoft.com/office/drawing/2014/main" id="{E76DF590-3910-3D4F-ADE1-716B494F8E09}"/>
              </a:ext>
            </a:extLst>
          </p:cNvPr>
          <p:cNvSpPr>
            <a:spLocks noGrp="1"/>
          </p:cNvSpPr>
          <p:nvPr>
            <p:ph sz="half" idx="10"/>
          </p:nvPr>
        </p:nvSpPr>
        <p:spPr/>
        <p:txBody>
          <a:bodyPr/>
          <a:lstStyle/>
          <a:p>
            <a:pPr marL="0" indent="0">
              <a:buNone/>
            </a:pPr>
            <a:r>
              <a:rPr lang="en-US" b="1" dirty="0"/>
              <a:t>Computer Organization and Systems</a:t>
            </a:r>
          </a:p>
          <a:p>
            <a:r>
              <a:rPr lang="en-US" dirty="0"/>
              <a:t>How languages like C++ and Java </a:t>
            </a:r>
            <a:r>
              <a:rPr lang="en-US" b="1" dirty="0"/>
              <a:t>represent data</a:t>
            </a:r>
            <a:r>
              <a:rPr lang="en-US" dirty="0"/>
              <a:t> under the hood</a:t>
            </a:r>
          </a:p>
          <a:p>
            <a:r>
              <a:rPr lang="en-US" dirty="0"/>
              <a:t>How programming structures are encoded in </a:t>
            </a:r>
            <a:r>
              <a:rPr lang="en-US" b="1" dirty="0"/>
              <a:t>bits and bytes</a:t>
            </a:r>
          </a:p>
          <a:p>
            <a:r>
              <a:rPr lang="en-US" dirty="0"/>
              <a:t>How to efficiently </a:t>
            </a:r>
            <a:r>
              <a:rPr lang="en-US" b="1" dirty="0"/>
              <a:t>manipulate and manage memory</a:t>
            </a:r>
          </a:p>
          <a:p>
            <a:r>
              <a:rPr lang="en-US" dirty="0"/>
              <a:t>How computers </a:t>
            </a:r>
            <a:r>
              <a:rPr lang="en-US" b="1" dirty="0"/>
              <a:t>compile</a:t>
            </a:r>
            <a:r>
              <a:rPr lang="en-US" dirty="0"/>
              <a:t> programs</a:t>
            </a:r>
          </a:p>
          <a:p>
            <a:r>
              <a:rPr lang="en-US" dirty="0"/>
              <a:t>Uses the </a:t>
            </a:r>
            <a:r>
              <a:rPr lang="en-US" b="1" dirty="0"/>
              <a:t>C</a:t>
            </a:r>
            <a:r>
              <a:rPr lang="en-US" dirty="0"/>
              <a:t> programming language</a:t>
            </a:r>
          </a:p>
          <a:p>
            <a:r>
              <a:rPr lang="en-US" dirty="0"/>
              <a:t>Programming </a:t>
            </a:r>
            <a:r>
              <a:rPr lang="en-US" b="1" dirty="0"/>
              <a:t>style</a:t>
            </a:r>
            <a:r>
              <a:rPr lang="en-US" dirty="0"/>
              <a:t> and software development practices</a:t>
            </a:r>
          </a:p>
        </p:txBody>
      </p:sp>
      <p:pic>
        <p:nvPicPr>
          <p:cNvPr id="7" name="Image" descr="Image">
            <a:extLst>
              <a:ext uri="{FF2B5EF4-FFF2-40B4-BE49-F238E27FC236}">
                <a16:creationId xmlns:a16="http://schemas.microsoft.com/office/drawing/2014/main" id="{F19C232C-F82A-F44E-BFD8-E744B0764D89}"/>
              </a:ext>
            </a:extLst>
          </p:cNvPr>
          <p:cNvPicPr>
            <a:picLocks noGrp="1" noChangeAspect="1"/>
          </p:cNvPicPr>
          <p:nvPr>
            <p:ph sz="half" idx="1"/>
          </p:nvPr>
        </p:nvPicPr>
        <p:blipFill>
          <a:blip r:embed="rId2">
            <a:extLst/>
          </a:blip>
          <a:srcRect l="2931" t="2991" r="2656" b="2664"/>
          <a:stretch>
            <a:fillRect/>
          </a:stretch>
        </p:blipFill>
        <p:spPr>
          <a:xfrm>
            <a:off x="1073021" y="1645600"/>
            <a:ext cx="3992820" cy="4481199"/>
          </a:xfrm>
          <a:custGeom>
            <a:avLst/>
            <a:gdLst/>
            <a:ahLst/>
            <a:cxnLst>
              <a:cxn ang="0">
                <a:pos x="wd2" y="hd2"/>
              </a:cxn>
              <a:cxn ang="5400000">
                <a:pos x="wd2" y="hd2"/>
              </a:cxn>
              <a:cxn ang="10800000">
                <a:pos x="wd2" y="hd2"/>
              </a:cxn>
              <a:cxn ang="16200000">
                <a:pos x="wd2" y="hd2"/>
              </a:cxn>
            </a:cxnLst>
            <a:rect l="0" t="0" r="r" b="b"/>
            <a:pathLst>
              <a:path w="21456" h="21455" extrusionOk="0">
                <a:moveTo>
                  <a:pt x="12156" y="0"/>
                </a:moveTo>
                <a:cubicBezTo>
                  <a:pt x="11694" y="-3"/>
                  <a:pt x="11273" y="12"/>
                  <a:pt x="11010" y="51"/>
                </a:cubicBezTo>
                <a:cubicBezTo>
                  <a:pt x="10329" y="151"/>
                  <a:pt x="9815" y="264"/>
                  <a:pt x="9709" y="336"/>
                </a:cubicBezTo>
                <a:cubicBezTo>
                  <a:pt x="9663" y="367"/>
                  <a:pt x="9609" y="377"/>
                  <a:pt x="9589" y="358"/>
                </a:cubicBezTo>
                <a:cubicBezTo>
                  <a:pt x="9469" y="252"/>
                  <a:pt x="7913" y="886"/>
                  <a:pt x="7375" y="1260"/>
                </a:cubicBezTo>
                <a:cubicBezTo>
                  <a:pt x="6549" y="1834"/>
                  <a:pt x="6499" y="1856"/>
                  <a:pt x="5902" y="1901"/>
                </a:cubicBezTo>
                <a:cubicBezTo>
                  <a:pt x="5591" y="1925"/>
                  <a:pt x="5223" y="1975"/>
                  <a:pt x="5085" y="2014"/>
                </a:cubicBezTo>
                <a:cubicBezTo>
                  <a:pt x="4948" y="2052"/>
                  <a:pt x="4815" y="2066"/>
                  <a:pt x="4790" y="2044"/>
                </a:cubicBezTo>
                <a:cubicBezTo>
                  <a:pt x="4766" y="2022"/>
                  <a:pt x="4709" y="2029"/>
                  <a:pt x="4663" y="2060"/>
                </a:cubicBezTo>
                <a:cubicBezTo>
                  <a:pt x="4618" y="2090"/>
                  <a:pt x="4297" y="2199"/>
                  <a:pt x="3950" y="2302"/>
                </a:cubicBezTo>
                <a:cubicBezTo>
                  <a:pt x="2547" y="2717"/>
                  <a:pt x="1252" y="3574"/>
                  <a:pt x="636" y="4495"/>
                </a:cubicBezTo>
                <a:cubicBezTo>
                  <a:pt x="71" y="5340"/>
                  <a:pt x="-144" y="6433"/>
                  <a:pt x="98" y="7234"/>
                </a:cubicBezTo>
                <a:cubicBezTo>
                  <a:pt x="277" y="7825"/>
                  <a:pt x="403" y="8076"/>
                  <a:pt x="734" y="8511"/>
                </a:cubicBezTo>
                <a:cubicBezTo>
                  <a:pt x="1112" y="9008"/>
                  <a:pt x="1392" y="9264"/>
                  <a:pt x="1990" y="9659"/>
                </a:cubicBezTo>
                <a:cubicBezTo>
                  <a:pt x="2375" y="9913"/>
                  <a:pt x="2506" y="10042"/>
                  <a:pt x="2544" y="10207"/>
                </a:cubicBezTo>
                <a:cubicBezTo>
                  <a:pt x="2866" y="11599"/>
                  <a:pt x="4198" y="12788"/>
                  <a:pt x="6205" y="13473"/>
                </a:cubicBezTo>
                <a:cubicBezTo>
                  <a:pt x="6558" y="13594"/>
                  <a:pt x="6903" y="13717"/>
                  <a:pt x="6971" y="13748"/>
                </a:cubicBezTo>
                <a:cubicBezTo>
                  <a:pt x="7159" y="13831"/>
                  <a:pt x="8350" y="14078"/>
                  <a:pt x="8563" y="14078"/>
                </a:cubicBezTo>
                <a:cubicBezTo>
                  <a:pt x="8762" y="14078"/>
                  <a:pt x="8952" y="14230"/>
                  <a:pt x="9026" y="14447"/>
                </a:cubicBezTo>
                <a:cubicBezTo>
                  <a:pt x="9051" y="14521"/>
                  <a:pt x="9106" y="14943"/>
                  <a:pt x="9149" y="15385"/>
                </a:cubicBezTo>
                <a:cubicBezTo>
                  <a:pt x="9284" y="16759"/>
                  <a:pt x="9080" y="17824"/>
                  <a:pt x="8448" y="19043"/>
                </a:cubicBezTo>
                <a:cubicBezTo>
                  <a:pt x="8300" y="19328"/>
                  <a:pt x="7938" y="19780"/>
                  <a:pt x="7477" y="20256"/>
                </a:cubicBezTo>
                <a:cubicBezTo>
                  <a:pt x="6960" y="20790"/>
                  <a:pt x="6946" y="20961"/>
                  <a:pt x="7426" y="20893"/>
                </a:cubicBezTo>
                <a:cubicBezTo>
                  <a:pt x="7588" y="20870"/>
                  <a:pt x="7779" y="20824"/>
                  <a:pt x="7850" y="20792"/>
                </a:cubicBezTo>
                <a:cubicBezTo>
                  <a:pt x="7921" y="20759"/>
                  <a:pt x="8200" y="20681"/>
                  <a:pt x="8470" y="20619"/>
                </a:cubicBezTo>
                <a:cubicBezTo>
                  <a:pt x="8740" y="20557"/>
                  <a:pt x="9019" y="20478"/>
                  <a:pt x="9091" y="20445"/>
                </a:cubicBezTo>
                <a:cubicBezTo>
                  <a:pt x="9289" y="20353"/>
                  <a:pt x="10590" y="20372"/>
                  <a:pt x="10808" y="20470"/>
                </a:cubicBezTo>
                <a:cubicBezTo>
                  <a:pt x="10967" y="20542"/>
                  <a:pt x="11119" y="20721"/>
                  <a:pt x="11206" y="20940"/>
                </a:cubicBezTo>
                <a:cubicBezTo>
                  <a:pt x="11217" y="20969"/>
                  <a:pt x="11516" y="21097"/>
                  <a:pt x="11868" y="21223"/>
                </a:cubicBezTo>
                <a:cubicBezTo>
                  <a:pt x="12913" y="21597"/>
                  <a:pt x="13296" y="21524"/>
                  <a:pt x="13193" y="20971"/>
                </a:cubicBezTo>
                <a:cubicBezTo>
                  <a:pt x="13093" y="20429"/>
                  <a:pt x="13092" y="20429"/>
                  <a:pt x="13376" y="20376"/>
                </a:cubicBezTo>
                <a:cubicBezTo>
                  <a:pt x="13521" y="20349"/>
                  <a:pt x="13674" y="20351"/>
                  <a:pt x="13716" y="20380"/>
                </a:cubicBezTo>
                <a:cubicBezTo>
                  <a:pt x="13758" y="20410"/>
                  <a:pt x="13928" y="20456"/>
                  <a:pt x="14094" y="20482"/>
                </a:cubicBezTo>
                <a:cubicBezTo>
                  <a:pt x="14260" y="20509"/>
                  <a:pt x="14437" y="20560"/>
                  <a:pt x="14486" y="20597"/>
                </a:cubicBezTo>
                <a:cubicBezTo>
                  <a:pt x="14657" y="20722"/>
                  <a:pt x="14923" y="20633"/>
                  <a:pt x="14948" y="20442"/>
                </a:cubicBezTo>
                <a:cubicBezTo>
                  <a:pt x="14966" y="20302"/>
                  <a:pt x="14916" y="20236"/>
                  <a:pt x="14704" y="20120"/>
                </a:cubicBezTo>
                <a:cubicBezTo>
                  <a:pt x="14366" y="19934"/>
                  <a:pt x="13859" y="19424"/>
                  <a:pt x="13667" y="19076"/>
                </a:cubicBezTo>
                <a:cubicBezTo>
                  <a:pt x="13239" y="18303"/>
                  <a:pt x="13043" y="17306"/>
                  <a:pt x="13100" y="16191"/>
                </a:cubicBezTo>
                <a:cubicBezTo>
                  <a:pt x="13142" y="15360"/>
                  <a:pt x="13323" y="14233"/>
                  <a:pt x="13430" y="14140"/>
                </a:cubicBezTo>
                <a:cubicBezTo>
                  <a:pt x="13487" y="14090"/>
                  <a:pt x="14241" y="13887"/>
                  <a:pt x="14924" y="13737"/>
                </a:cubicBezTo>
                <a:cubicBezTo>
                  <a:pt x="15090" y="13700"/>
                  <a:pt x="15438" y="13581"/>
                  <a:pt x="15695" y="13472"/>
                </a:cubicBezTo>
                <a:cubicBezTo>
                  <a:pt x="15952" y="13362"/>
                  <a:pt x="16240" y="13243"/>
                  <a:pt x="16336" y="13207"/>
                </a:cubicBezTo>
                <a:cubicBezTo>
                  <a:pt x="17067" y="12932"/>
                  <a:pt x="18140" y="12162"/>
                  <a:pt x="18605" y="11581"/>
                </a:cubicBezTo>
                <a:cubicBezTo>
                  <a:pt x="18952" y="11146"/>
                  <a:pt x="19287" y="10474"/>
                  <a:pt x="19373" y="10039"/>
                </a:cubicBezTo>
                <a:cubicBezTo>
                  <a:pt x="19417" y="9817"/>
                  <a:pt x="19490" y="9750"/>
                  <a:pt x="20045" y="9429"/>
                </a:cubicBezTo>
                <a:cubicBezTo>
                  <a:pt x="21020" y="8864"/>
                  <a:pt x="21456" y="8267"/>
                  <a:pt x="21456" y="7494"/>
                </a:cubicBezTo>
                <a:cubicBezTo>
                  <a:pt x="21456" y="7253"/>
                  <a:pt x="21430" y="7034"/>
                  <a:pt x="21399" y="7006"/>
                </a:cubicBezTo>
                <a:cubicBezTo>
                  <a:pt x="21368" y="6978"/>
                  <a:pt x="21340" y="6936"/>
                  <a:pt x="21336" y="6912"/>
                </a:cubicBezTo>
                <a:cubicBezTo>
                  <a:pt x="21285" y="6546"/>
                  <a:pt x="20587" y="5887"/>
                  <a:pt x="19849" y="5506"/>
                </a:cubicBezTo>
                <a:lnTo>
                  <a:pt x="19248" y="5196"/>
                </a:lnTo>
                <a:lnTo>
                  <a:pt x="19290" y="4790"/>
                </a:lnTo>
                <a:cubicBezTo>
                  <a:pt x="19313" y="4567"/>
                  <a:pt x="19299" y="4233"/>
                  <a:pt x="19259" y="4049"/>
                </a:cubicBezTo>
                <a:cubicBezTo>
                  <a:pt x="19218" y="3864"/>
                  <a:pt x="19176" y="3668"/>
                  <a:pt x="19165" y="3613"/>
                </a:cubicBezTo>
                <a:cubicBezTo>
                  <a:pt x="19116" y="3369"/>
                  <a:pt x="18565" y="2475"/>
                  <a:pt x="18269" y="2159"/>
                </a:cubicBezTo>
                <a:cubicBezTo>
                  <a:pt x="17399" y="1229"/>
                  <a:pt x="15990" y="529"/>
                  <a:pt x="14245" y="158"/>
                </a:cubicBezTo>
                <a:cubicBezTo>
                  <a:pt x="13806" y="65"/>
                  <a:pt x="12926" y="6"/>
                  <a:pt x="12156" y="0"/>
                </a:cubicBezTo>
                <a:close/>
              </a:path>
            </a:pathLst>
          </a:custGeom>
          <a:ln w="12700">
            <a:miter lim="400000"/>
          </a:ln>
        </p:spPr>
      </p:pic>
    </p:spTree>
    <p:extLst>
      <p:ext uri="{BB962C8B-B14F-4D97-AF65-F5344CB8AC3E}">
        <p14:creationId xmlns:p14="http://schemas.microsoft.com/office/powerpoint/2010/main" val="2235730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Our First C Program</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eaLnBrk="1" hangingPunct="1">
              <a:lnSpc>
                <a:spcPct val="80000"/>
              </a:lnSpc>
              <a:buFontTx/>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a:t>
            </a:r>
          </a:p>
          <a:p>
            <a:pPr eaLnBrk="1" hangingPunct="1">
              <a:lnSpc>
                <a:spcPct val="80000"/>
              </a:lnSpc>
              <a:buFontTx/>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Tree>
    <p:extLst>
      <p:ext uri="{BB962C8B-B14F-4D97-AF65-F5344CB8AC3E}">
        <p14:creationId xmlns:p14="http://schemas.microsoft.com/office/powerpoint/2010/main" val="2774301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Our First C Program</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a:lnSpc>
                <a:spcPct val="80000"/>
              </a:lnSpc>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a:t>
            </a:r>
          </a:p>
          <a:p>
            <a:pPr eaLnBrk="1" hangingPunct="1">
              <a:lnSpc>
                <a:spcPct val="80000"/>
              </a:lnSpc>
              <a:buFontTx/>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
        <p:nvSpPr>
          <p:cNvPr id="5" name="TextBox 4">
            <a:extLst>
              <a:ext uri="{FF2B5EF4-FFF2-40B4-BE49-F238E27FC236}">
                <a16:creationId xmlns:a16="http://schemas.microsoft.com/office/drawing/2014/main" id="{5195BCCB-22E5-494C-A83D-4FA47C86725A}"/>
              </a:ext>
            </a:extLst>
          </p:cNvPr>
          <p:cNvSpPr txBox="1"/>
          <p:nvPr/>
        </p:nvSpPr>
        <p:spPr>
          <a:xfrm>
            <a:off x="7010400" y="5153025"/>
            <a:ext cx="4724400" cy="1046440"/>
          </a:xfrm>
          <a:prstGeom prst="rect">
            <a:avLst/>
          </a:prstGeom>
          <a:solidFill>
            <a:schemeClr val="bg2">
              <a:lumMod val="40000"/>
              <a:lumOff val="60000"/>
            </a:schemeClr>
          </a:solidFill>
          <a:ln w="38100" cmpd="sng">
            <a:solidFill>
              <a:schemeClr val="tx1"/>
            </a:solidFill>
          </a:ln>
        </p:spPr>
        <p:txBody>
          <a:bodyPr wrap="square">
            <a:spAutoFit/>
          </a:bodyPr>
          <a:lstStyle/>
          <a:p>
            <a:pPr algn="l">
              <a:defRPr/>
            </a:pPr>
            <a:r>
              <a:rPr lang="en-US" sz="2200" b="1" dirty="0">
                <a:latin typeface="Calibri"/>
                <a:ea typeface="ＭＳ Ｐゴシック" charset="0"/>
                <a:cs typeface="Calibri"/>
              </a:rPr>
              <a:t>Program comments</a:t>
            </a:r>
          </a:p>
          <a:p>
            <a:pPr algn="l">
              <a:defRPr/>
            </a:pPr>
            <a:r>
              <a:rPr lang="en-US" sz="2200" dirty="0">
                <a:latin typeface="Calibri"/>
                <a:ea typeface="ＭＳ Ｐゴシック" charset="0"/>
                <a:cs typeface="Calibri"/>
              </a:rPr>
              <a:t>You can write block or inline comments.</a:t>
            </a:r>
            <a:endParaRPr lang="en-US" dirty="0">
              <a:solidFill>
                <a:srgbClr val="008000"/>
              </a:solidFill>
              <a:latin typeface="Consolas" charset="0"/>
              <a:ea typeface="ＭＳ Ｐゴシック" charset="0"/>
            </a:endParaRPr>
          </a:p>
          <a:p>
            <a:pPr algn="l">
              <a:defRPr/>
            </a:pPr>
            <a:endParaRPr lang="en-US" dirty="0">
              <a:latin typeface="Arial" charset="0"/>
              <a:ea typeface="ＭＳ Ｐゴシック" charset="0"/>
            </a:endParaRPr>
          </a:p>
        </p:txBody>
      </p:sp>
      <p:sp>
        <p:nvSpPr>
          <p:cNvPr id="6" name="Rounded Rectangle 7">
            <a:extLst>
              <a:ext uri="{FF2B5EF4-FFF2-40B4-BE49-F238E27FC236}">
                <a16:creationId xmlns:a16="http://schemas.microsoft.com/office/drawing/2014/main" id="{73642092-BBD7-644F-AD28-7CC1F33CF1B5}"/>
              </a:ext>
            </a:extLst>
          </p:cNvPr>
          <p:cNvSpPr>
            <a:spLocks noChangeArrowheads="1"/>
          </p:cNvSpPr>
          <p:nvPr/>
        </p:nvSpPr>
        <p:spPr bwMode="auto">
          <a:xfrm>
            <a:off x="152400" y="1219200"/>
            <a:ext cx="5791200" cy="1905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7" name="Rounded Rectangle 7">
            <a:extLst>
              <a:ext uri="{FF2B5EF4-FFF2-40B4-BE49-F238E27FC236}">
                <a16:creationId xmlns:a16="http://schemas.microsoft.com/office/drawing/2014/main" id="{3769852B-6BDE-BE42-BF7B-A2B44E8AC6E3}"/>
              </a:ext>
            </a:extLst>
          </p:cNvPr>
          <p:cNvSpPr>
            <a:spLocks noChangeArrowheads="1"/>
          </p:cNvSpPr>
          <p:nvPr/>
        </p:nvSpPr>
        <p:spPr bwMode="auto">
          <a:xfrm>
            <a:off x="2819400" y="3124200"/>
            <a:ext cx="3124200" cy="381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Tree>
    <p:extLst>
      <p:ext uri="{BB962C8B-B14F-4D97-AF65-F5344CB8AC3E}">
        <p14:creationId xmlns:p14="http://schemas.microsoft.com/office/powerpoint/2010/main" val="1258816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Our First C Program</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a:lnSpc>
                <a:spcPct val="80000"/>
              </a:lnSpc>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    </a:t>
            </a:r>
          </a:p>
          <a:p>
            <a:pPr>
              <a:lnSpc>
                <a:spcPct val="80000"/>
              </a:lnSpc>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
        <p:nvSpPr>
          <p:cNvPr id="5" name="TextBox 4">
            <a:extLst>
              <a:ext uri="{FF2B5EF4-FFF2-40B4-BE49-F238E27FC236}">
                <a16:creationId xmlns:a16="http://schemas.microsoft.com/office/drawing/2014/main" id="{661BC11A-DCAD-D14F-BED4-A6A079E69033}"/>
              </a:ext>
            </a:extLst>
          </p:cNvPr>
          <p:cNvSpPr txBox="1"/>
          <p:nvPr/>
        </p:nvSpPr>
        <p:spPr>
          <a:xfrm>
            <a:off x="6781800" y="5030787"/>
            <a:ext cx="4953000" cy="1446213"/>
          </a:xfrm>
          <a:prstGeom prst="rect">
            <a:avLst/>
          </a:prstGeom>
          <a:solidFill>
            <a:schemeClr val="bg2">
              <a:lumMod val="40000"/>
              <a:lumOff val="60000"/>
            </a:schemeClr>
          </a:solidFill>
          <a:ln w="38100" cmpd="sng">
            <a:solidFill>
              <a:schemeClr val="tx1"/>
            </a:solidFill>
          </a:ln>
        </p:spPr>
        <p:txBody>
          <a:bodyPr wrap="square">
            <a:spAutoFit/>
          </a:bodyPr>
          <a:lstStyle/>
          <a:p>
            <a:pPr algn="l">
              <a:defRPr/>
            </a:pPr>
            <a:r>
              <a:rPr lang="en-US" sz="2200" b="1" dirty="0">
                <a:latin typeface="Calibri"/>
                <a:ea typeface="ＭＳ Ｐゴシック" charset="0"/>
                <a:cs typeface="Calibri"/>
              </a:rPr>
              <a:t>Import statements</a:t>
            </a:r>
            <a:endParaRPr lang="en-US" b="1" dirty="0">
              <a:latin typeface="Arial" charset="0"/>
              <a:ea typeface="ＭＳ Ｐゴシック" charset="0"/>
            </a:endParaRPr>
          </a:p>
          <a:p>
            <a:pPr algn="l">
              <a:defRPr/>
            </a:pPr>
            <a:r>
              <a:rPr lang="en-US" sz="2200" dirty="0">
                <a:latin typeface="Calibri"/>
                <a:ea typeface="ＭＳ Ｐゴシック" charset="0"/>
                <a:cs typeface="Calibri"/>
              </a:rPr>
              <a:t>C libraries are written with angle brackets.</a:t>
            </a:r>
          </a:p>
          <a:p>
            <a:pPr algn="l">
              <a:defRPr/>
            </a:pPr>
            <a:r>
              <a:rPr lang="en-US" sz="2200" dirty="0">
                <a:latin typeface="Calibri"/>
                <a:ea typeface="ＭＳ Ｐゴシック" charset="0"/>
                <a:cs typeface="Calibri"/>
              </a:rPr>
              <a:t>Local libraries have quotes:</a:t>
            </a:r>
          </a:p>
          <a:p>
            <a:pPr algn="l">
              <a:defRPr/>
            </a:pPr>
            <a:r>
              <a:rPr lang="en-US" sz="2200" dirty="0">
                <a:latin typeface="Consolas" charset="0"/>
                <a:ea typeface="ＭＳ Ｐゴシック" charset="0"/>
              </a:rPr>
              <a:t>#include "</a:t>
            </a:r>
            <a:r>
              <a:rPr lang="en-US" sz="2200" dirty="0" err="1">
                <a:latin typeface="Consolas" charset="0"/>
                <a:ea typeface="ＭＳ Ｐゴシック" charset="0"/>
              </a:rPr>
              <a:t>lib.h</a:t>
            </a:r>
            <a:r>
              <a:rPr lang="en-US" sz="2200" dirty="0">
                <a:latin typeface="Consolas" charset="0"/>
                <a:ea typeface="ＭＳ Ｐゴシック" charset="0"/>
              </a:rPr>
              <a:t>"</a:t>
            </a:r>
          </a:p>
        </p:txBody>
      </p:sp>
      <p:sp>
        <p:nvSpPr>
          <p:cNvPr id="6" name="Rounded Rectangle 7">
            <a:extLst>
              <a:ext uri="{FF2B5EF4-FFF2-40B4-BE49-F238E27FC236}">
                <a16:creationId xmlns:a16="http://schemas.microsoft.com/office/drawing/2014/main" id="{B9F5F3C4-1179-AF45-A000-A848189BD0FA}"/>
              </a:ext>
            </a:extLst>
          </p:cNvPr>
          <p:cNvSpPr>
            <a:spLocks noChangeArrowheads="1"/>
          </p:cNvSpPr>
          <p:nvPr/>
        </p:nvSpPr>
        <p:spPr bwMode="auto">
          <a:xfrm>
            <a:off x="152400" y="3124200"/>
            <a:ext cx="2895600" cy="381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Tree>
    <p:extLst>
      <p:ext uri="{BB962C8B-B14F-4D97-AF65-F5344CB8AC3E}">
        <p14:creationId xmlns:p14="http://schemas.microsoft.com/office/powerpoint/2010/main" val="795691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Our First C Program</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a:lnSpc>
                <a:spcPct val="80000"/>
              </a:lnSpc>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a:t>
            </a:r>
          </a:p>
          <a:p>
            <a:pPr eaLnBrk="1" hangingPunct="1">
              <a:lnSpc>
                <a:spcPct val="80000"/>
              </a:lnSpc>
              <a:buFontTx/>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
        <p:nvSpPr>
          <p:cNvPr id="5" name="TextBox 4">
            <a:extLst>
              <a:ext uri="{FF2B5EF4-FFF2-40B4-BE49-F238E27FC236}">
                <a16:creationId xmlns:a16="http://schemas.microsoft.com/office/drawing/2014/main" id="{18CA6C27-5C63-F34F-BC8B-91C6DDF6AAE1}"/>
              </a:ext>
            </a:extLst>
          </p:cNvPr>
          <p:cNvSpPr txBox="1"/>
          <p:nvPr/>
        </p:nvSpPr>
        <p:spPr>
          <a:xfrm>
            <a:off x="5897562" y="5707559"/>
            <a:ext cx="5837238" cy="769441"/>
          </a:xfrm>
          <a:prstGeom prst="rect">
            <a:avLst/>
          </a:prstGeom>
          <a:solidFill>
            <a:schemeClr val="bg2">
              <a:lumMod val="40000"/>
              <a:lumOff val="60000"/>
            </a:schemeClr>
          </a:solidFill>
          <a:ln w="38100" cmpd="sng">
            <a:solidFill>
              <a:schemeClr val="tx1"/>
            </a:solidFill>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200" b="1" dirty="0">
                <a:latin typeface="Calibri" panose="020F0502020204030204" pitchFamily="34" charset="0"/>
                <a:cs typeface="Calibri" panose="020F0502020204030204" pitchFamily="34" charset="0"/>
              </a:rPr>
              <a:t>Main function </a:t>
            </a:r>
            <a:r>
              <a:rPr lang="en-US" altLang="en-US" sz="2200" dirty="0">
                <a:latin typeface="Calibri" panose="020F0502020204030204" pitchFamily="34" charset="0"/>
                <a:cs typeface="Calibri" panose="020F0502020204030204" pitchFamily="34" charset="0"/>
              </a:rPr>
              <a:t>– entry point for the program</a:t>
            </a:r>
          </a:p>
          <a:p>
            <a:pPr algn="l" eaLnBrk="1" hangingPunct="1"/>
            <a:r>
              <a:rPr lang="en-US" altLang="en-US" sz="2200" dirty="0">
                <a:latin typeface="Calibri" panose="020F0502020204030204" pitchFamily="34" charset="0"/>
                <a:cs typeface="Calibri" panose="020F0502020204030204" pitchFamily="34" charset="0"/>
              </a:rPr>
              <a:t>Should always return an integer (0 = success)</a:t>
            </a:r>
          </a:p>
        </p:txBody>
      </p:sp>
      <p:sp>
        <p:nvSpPr>
          <p:cNvPr id="6" name="Rounded Rectangle 3">
            <a:extLst>
              <a:ext uri="{FF2B5EF4-FFF2-40B4-BE49-F238E27FC236}">
                <a16:creationId xmlns:a16="http://schemas.microsoft.com/office/drawing/2014/main" id="{758B66D8-8883-BC4B-98CE-9320E48ABD1A}"/>
              </a:ext>
            </a:extLst>
          </p:cNvPr>
          <p:cNvSpPr>
            <a:spLocks noChangeArrowheads="1"/>
          </p:cNvSpPr>
          <p:nvPr/>
        </p:nvSpPr>
        <p:spPr bwMode="auto">
          <a:xfrm>
            <a:off x="152400" y="3886200"/>
            <a:ext cx="5410200" cy="1524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Tree>
    <p:extLst>
      <p:ext uri="{BB962C8B-B14F-4D97-AF65-F5344CB8AC3E}">
        <p14:creationId xmlns:p14="http://schemas.microsoft.com/office/powerpoint/2010/main" val="1445315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Our First C Program</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a:lnSpc>
                <a:spcPct val="80000"/>
              </a:lnSpc>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a:t>
            </a:r>
          </a:p>
          <a:p>
            <a:pPr eaLnBrk="1" hangingPunct="1">
              <a:lnSpc>
                <a:spcPct val="80000"/>
              </a:lnSpc>
              <a:buFontTx/>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
        <p:nvSpPr>
          <p:cNvPr id="5" name="TextBox 4">
            <a:extLst>
              <a:ext uri="{FF2B5EF4-FFF2-40B4-BE49-F238E27FC236}">
                <a16:creationId xmlns:a16="http://schemas.microsoft.com/office/drawing/2014/main" id="{18CA6C27-5C63-F34F-BC8B-91C6DDF6AAE1}"/>
              </a:ext>
            </a:extLst>
          </p:cNvPr>
          <p:cNvSpPr txBox="1"/>
          <p:nvPr/>
        </p:nvSpPr>
        <p:spPr>
          <a:xfrm>
            <a:off x="5897562" y="4351638"/>
            <a:ext cx="5837238" cy="2123658"/>
          </a:xfrm>
          <a:prstGeom prst="rect">
            <a:avLst/>
          </a:prstGeom>
          <a:solidFill>
            <a:schemeClr val="bg2">
              <a:lumMod val="40000"/>
              <a:lumOff val="60000"/>
            </a:schemeClr>
          </a:solidFill>
          <a:ln w="38100" cmpd="sng">
            <a:solidFill>
              <a:schemeClr val="tx1"/>
            </a:solidFill>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200" b="1" dirty="0">
                <a:latin typeface="Calibri" panose="020F0502020204030204" pitchFamily="34" charset="0"/>
                <a:cs typeface="Calibri" panose="020F0502020204030204" pitchFamily="34" charset="0"/>
              </a:rPr>
              <a:t>Main parameters </a:t>
            </a:r>
            <a:r>
              <a:rPr lang="en-US" altLang="en-US" sz="2200" dirty="0">
                <a:latin typeface="Calibri" panose="020F0502020204030204" pitchFamily="34" charset="0"/>
                <a:cs typeface="Calibri" panose="020F0502020204030204" pitchFamily="34" charset="0"/>
              </a:rPr>
              <a:t>– </a:t>
            </a:r>
            <a:r>
              <a:rPr lang="en-US" altLang="en-US" sz="2200" b="1" dirty="0">
                <a:latin typeface="Calibri" panose="020F0502020204030204" pitchFamily="34" charset="0"/>
                <a:cs typeface="Calibri" panose="020F0502020204030204" pitchFamily="34" charset="0"/>
              </a:rPr>
              <a:t>main</a:t>
            </a:r>
            <a:r>
              <a:rPr lang="en-US" altLang="en-US" sz="2200" dirty="0">
                <a:latin typeface="Calibri" panose="020F0502020204030204" pitchFamily="34" charset="0"/>
                <a:cs typeface="Calibri" panose="020F0502020204030204" pitchFamily="34" charset="0"/>
              </a:rPr>
              <a:t> takes two parameters, both relating to the </a:t>
            </a:r>
            <a:r>
              <a:rPr lang="en-US" altLang="en-US" sz="2200" i="1" dirty="0">
                <a:latin typeface="Calibri" panose="020F0502020204030204" pitchFamily="34" charset="0"/>
                <a:cs typeface="Calibri" panose="020F0502020204030204" pitchFamily="34" charset="0"/>
              </a:rPr>
              <a:t>command line arguments</a:t>
            </a:r>
            <a:r>
              <a:rPr lang="en-US" altLang="en-US" sz="2200" dirty="0">
                <a:latin typeface="Calibri" panose="020F0502020204030204" pitchFamily="34" charset="0"/>
                <a:cs typeface="Calibri" panose="020F0502020204030204" pitchFamily="34" charset="0"/>
              </a:rPr>
              <a:t> used to execute the program.</a:t>
            </a:r>
          </a:p>
          <a:p>
            <a:pPr algn="l" eaLnBrk="1" hangingPunct="1"/>
            <a:endParaRPr lang="en-US" altLang="en-US" sz="2200" dirty="0">
              <a:latin typeface="Calibri" panose="020F0502020204030204" pitchFamily="34" charset="0"/>
              <a:cs typeface="Calibri" panose="020F0502020204030204" pitchFamily="34" charset="0"/>
            </a:endParaRPr>
          </a:p>
          <a:p>
            <a:pPr algn="l" eaLnBrk="1" hangingPunct="1"/>
            <a:r>
              <a:rPr lang="en-US" altLang="en-US" sz="2200" b="1" dirty="0" err="1">
                <a:latin typeface="Calibri" panose="020F0502020204030204" pitchFamily="34" charset="0"/>
                <a:cs typeface="Calibri" panose="020F0502020204030204" pitchFamily="34" charset="0"/>
              </a:rPr>
              <a:t>argc</a:t>
            </a:r>
            <a:r>
              <a:rPr lang="en-US" altLang="en-US" sz="2200" dirty="0">
                <a:latin typeface="Calibri" panose="020F0502020204030204" pitchFamily="34" charset="0"/>
                <a:cs typeface="Calibri" panose="020F0502020204030204" pitchFamily="34" charset="0"/>
              </a:rPr>
              <a:t> is the </a:t>
            </a:r>
            <a:r>
              <a:rPr lang="en-US" altLang="en-US" sz="2200" i="1" dirty="0">
                <a:latin typeface="Calibri" panose="020F0502020204030204" pitchFamily="34" charset="0"/>
                <a:cs typeface="Calibri" panose="020F0502020204030204" pitchFamily="34" charset="0"/>
              </a:rPr>
              <a:t>number</a:t>
            </a:r>
            <a:r>
              <a:rPr lang="en-US" altLang="en-US" sz="2200" dirty="0">
                <a:latin typeface="Calibri" panose="020F0502020204030204" pitchFamily="34" charset="0"/>
                <a:cs typeface="Calibri" panose="020F0502020204030204" pitchFamily="34" charset="0"/>
              </a:rPr>
              <a:t> of arguments in </a:t>
            </a:r>
            <a:r>
              <a:rPr lang="en-US" altLang="en-US" sz="2200" b="1" dirty="0" err="1">
                <a:latin typeface="Calibri" panose="020F0502020204030204" pitchFamily="34" charset="0"/>
                <a:cs typeface="Calibri" panose="020F0502020204030204" pitchFamily="34" charset="0"/>
              </a:rPr>
              <a:t>argv</a:t>
            </a:r>
            <a:endParaRPr lang="en-US" altLang="en-US" sz="2200" dirty="0">
              <a:latin typeface="Calibri" panose="020F0502020204030204" pitchFamily="34" charset="0"/>
              <a:cs typeface="Calibri" panose="020F0502020204030204" pitchFamily="34" charset="0"/>
            </a:endParaRPr>
          </a:p>
          <a:p>
            <a:pPr algn="l" eaLnBrk="1" hangingPunct="1"/>
            <a:r>
              <a:rPr lang="en-US" altLang="en-US" sz="2200" b="1" dirty="0" err="1">
                <a:latin typeface="Calibri" panose="020F0502020204030204" pitchFamily="34" charset="0"/>
                <a:cs typeface="Calibri" panose="020F0502020204030204" pitchFamily="34" charset="0"/>
              </a:rPr>
              <a:t>argv</a:t>
            </a:r>
            <a:r>
              <a:rPr lang="en-US" altLang="en-US" sz="2200" dirty="0">
                <a:latin typeface="Calibri" panose="020F0502020204030204" pitchFamily="34" charset="0"/>
                <a:cs typeface="Calibri" panose="020F0502020204030204" pitchFamily="34" charset="0"/>
              </a:rPr>
              <a:t> is an </a:t>
            </a:r>
            <a:r>
              <a:rPr lang="en-US" altLang="en-US" sz="2200" i="1" dirty="0">
                <a:latin typeface="Calibri" panose="020F0502020204030204" pitchFamily="34" charset="0"/>
                <a:cs typeface="Calibri" panose="020F0502020204030204" pitchFamily="34" charset="0"/>
              </a:rPr>
              <a:t>array of arguments</a:t>
            </a:r>
            <a:r>
              <a:rPr lang="en-US" altLang="en-US" sz="2200" b="1" i="1" dirty="0">
                <a:latin typeface="Calibri" panose="020F0502020204030204" pitchFamily="34" charset="0"/>
                <a:cs typeface="Calibri" panose="020F0502020204030204" pitchFamily="34" charset="0"/>
              </a:rPr>
              <a:t> (char * is C string)</a:t>
            </a:r>
            <a:endParaRPr lang="en-US" altLang="en-US" sz="2200" b="1" dirty="0">
              <a:latin typeface="Calibri" panose="020F0502020204030204" pitchFamily="34" charset="0"/>
              <a:cs typeface="Calibri" panose="020F0502020204030204" pitchFamily="34" charset="0"/>
            </a:endParaRPr>
          </a:p>
        </p:txBody>
      </p:sp>
      <p:sp>
        <p:nvSpPr>
          <p:cNvPr id="6" name="Rounded Rectangle 3">
            <a:extLst>
              <a:ext uri="{FF2B5EF4-FFF2-40B4-BE49-F238E27FC236}">
                <a16:creationId xmlns:a16="http://schemas.microsoft.com/office/drawing/2014/main" id="{758B66D8-8883-BC4B-98CE-9320E48ABD1A}"/>
              </a:ext>
            </a:extLst>
          </p:cNvPr>
          <p:cNvSpPr>
            <a:spLocks noChangeArrowheads="1"/>
          </p:cNvSpPr>
          <p:nvPr/>
        </p:nvSpPr>
        <p:spPr bwMode="auto">
          <a:xfrm>
            <a:off x="1371600" y="3810000"/>
            <a:ext cx="3352800" cy="4572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Tree>
    <p:extLst>
      <p:ext uri="{BB962C8B-B14F-4D97-AF65-F5344CB8AC3E}">
        <p14:creationId xmlns:p14="http://schemas.microsoft.com/office/powerpoint/2010/main" val="27351697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Our First C Program</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a:lnSpc>
                <a:spcPct val="80000"/>
              </a:lnSpc>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a:t>
            </a:r>
          </a:p>
          <a:p>
            <a:pPr eaLnBrk="1" hangingPunct="1">
              <a:lnSpc>
                <a:spcPct val="80000"/>
              </a:lnSpc>
              <a:buFontTx/>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
        <p:nvSpPr>
          <p:cNvPr id="7" name="TextBox 6">
            <a:extLst>
              <a:ext uri="{FF2B5EF4-FFF2-40B4-BE49-F238E27FC236}">
                <a16:creationId xmlns:a16="http://schemas.microsoft.com/office/drawing/2014/main" id="{027B1F68-435C-F548-8145-CD5857D6047E}"/>
              </a:ext>
            </a:extLst>
          </p:cNvPr>
          <p:cNvSpPr txBox="1"/>
          <p:nvPr/>
        </p:nvSpPr>
        <p:spPr>
          <a:xfrm>
            <a:off x="5897562" y="6046113"/>
            <a:ext cx="5837238" cy="430887"/>
          </a:xfrm>
          <a:prstGeom prst="rect">
            <a:avLst/>
          </a:prstGeom>
          <a:solidFill>
            <a:schemeClr val="bg2">
              <a:lumMod val="40000"/>
              <a:lumOff val="60000"/>
            </a:schemeClr>
          </a:solidFill>
          <a:ln w="38100" cmpd="sng">
            <a:solidFill>
              <a:schemeClr val="tx1"/>
            </a:solidFill>
          </a:ln>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2200" b="1" dirty="0" err="1">
                <a:latin typeface="Calibri" panose="020F0502020204030204" pitchFamily="34" charset="0"/>
                <a:cs typeface="Calibri" panose="020F0502020204030204" pitchFamily="34" charset="0"/>
              </a:rPr>
              <a:t>printf</a:t>
            </a:r>
            <a:r>
              <a:rPr lang="en-US" altLang="en-US" sz="2200" b="1" dirty="0">
                <a:latin typeface="Calibri" panose="020F0502020204030204" pitchFamily="34" charset="0"/>
                <a:cs typeface="Calibri" panose="020F0502020204030204" pitchFamily="34" charset="0"/>
              </a:rPr>
              <a:t> </a:t>
            </a:r>
            <a:r>
              <a:rPr lang="en-US" altLang="en-US" sz="2200" dirty="0">
                <a:latin typeface="Calibri" panose="020F0502020204030204" pitchFamily="34" charset="0"/>
                <a:cs typeface="Calibri" panose="020F0502020204030204" pitchFamily="34" charset="0"/>
              </a:rPr>
              <a:t>– prints output to the screen</a:t>
            </a:r>
            <a:endParaRPr lang="en-US" altLang="en-US" sz="2200" dirty="0">
              <a:latin typeface="Consolas" panose="020B0609020204030204" pitchFamily="49" charset="0"/>
            </a:endParaRPr>
          </a:p>
        </p:txBody>
      </p:sp>
      <p:sp>
        <p:nvSpPr>
          <p:cNvPr id="8" name="Rounded Rectangle 3">
            <a:extLst>
              <a:ext uri="{FF2B5EF4-FFF2-40B4-BE49-F238E27FC236}">
                <a16:creationId xmlns:a16="http://schemas.microsoft.com/office/drawing/2014/main" id="{298039F0-0499-B04D-B40D-2ADCA2217C92}"/>
              </a:ext>
            </a:extLst>
          </p:cNvPr>
          <p:cNvSpPr>
            <a:spLocks noChangeArrowheads="1"/>
          </p:cNvSpPr>
          <p:nvPr/>
        </p:nvSpPr>
        <p:spPr bwMode="auto">
          <a:xfrm>
            <a:off x="685800" y="4191000"/>
            <a:ext cx="3810000" cy="381000"/>
          </a:xfrm>
          <a:prstGeom prst="roundRect">
            <a:avLst>
              <a:gd name="adj" fmla="val 16667"/>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algn="r"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Tree>
    <p:extLst>
      <p:ext uri="{BB962C8B-B14F-4D97-AF65-F5344CB8AC3E}">
        <p14:creationId xmlns:p14="http://schemas.microsoft.com/office/powerpoint/2010/main" val="2483572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BB5B-0E46-1A45-8C75-61A2856A7E36}"/>
              </a:ext>
            </a:extLst>
          </p:cNvPr>
          <p:cNvSpPr>
            <a:spLocks noGrp="1"/>
          </p:cNvSpPr>
          <p:nvPr>
            <p:ph type="title"/>
          </p:nvPr>
        </p:nvSpPr>
        <p:spPr/>
        <p:txBody>
          <a:bodyPr/>
          <a:lstStyle/>
          <a:p>
            <a:r>
              <a:rPr lang="en-US" dirty="0"/>
              <a:t>Familiar Syntax</a:t>
            </a:r>
          </a:p>
        </p:txBody>
      </p:sp>
      <p:sp>
        <p:nvSpPr>
          <p:cNvPr id="3" name="Content Placeholder 2">
            <a:extLst>
              <a:ext uri="{FF2B5EF4-FFF2-40B4-BE49-F238E27FC236}">
                <a16:creationId xmlns:a16="http://schemas.microsoft.com/office/drawing/2014/main" id="{06EE5965-FDFC-0547-8029-C1CCDCD176E9}"/>
              </a:ext>
            </a:extLst>
          </p:cNvPr>
          <p:cNvSpPr>
            <a:spLocks noGrp="1"/>
          </p:cNvSpPr>
          <p:nvPr>
            <p:ph idx="1"/>
          </p:nvPr>
        </p:nvSpPr>
        <p:spPr/>
        <p:txBody>
          <a:bodyPr/>
          <a:lstStyle/>
          <a:p>
            <a:pPr>
              <a:lnSpc>
                <a:spcPct val="80000"/>
              </a:lnSpc>
              <a:spcBef>
                <a:spcPts val="500"/>
              </a:spcBef>
              <a:buNone/>
              <a:defRPr/>
            </a:pPr>
            <a:r>
              <a:rPr lang="en-US" sz="2000" dirty="0" err="1">
                <a:latin typeface="Consolas" charset="0"/>
              </a:rPr>
              <a:t>int</a:t>
            </a:r>
            <a:r>
              <a:rPr lang="en-US" sz="2000" dirty="0">
                <a:latin typeface="Consolas" charset="0"/>
              </a:rPr>
              <a:t> x = 42 + 7 * -5;               </a:t>
            </a:r>
            <a:r>
              <a:rPr lang="en-US" sz="2000" dirty="0">
                <a:solidFill>
                  <a:srgbClr val="008000"/>
                </a:solidFill>
                <a:latin typeface="Consolas" charset="0"/>
              </a:rPr>
              <a:t>// variables, types</a:t>
            </a:r>
          </a:p>
          <a:p>
            <a:pPr>
              <a:lnSpc>
                <a:spcPct val="80000"/>
              </a:lnSpc>
              <a:spcBef>
                <a:spcPts val="500"/>
              </a:spcBef>
              <a:buNone/>
              <a:defRPr/>
            </a:pPr>
            <a:r>
              <a:rPr lang="en-US" sz="2000" dirty="0">
                <a:latin typeface="Consolas" charset="0"/>
              </a:rPr>
              <a:t>double pi = 3.14159;</a:t>
            </a:r>
            <a:endParaRPr lang="en-US" sz="2000" dirty="0">
              <a:solidFill>
                <a:srgbClr val="008000"/>
              </a:solidFill>
              <a:latin typeface="Consolas" charset="0"/>
            </a:endParaRPr>
          </a:p>
          <a:p>
            <a:pPr>
              <a:lnSpc>
                <a:spcPct val="80000"/>
              </a:lnSpc>
              <a:spcBef>
                <a:spcPts val="500"/>
              </a:spcBef>
              <a:buNone/>
              <a:defRPr/>
            </a:pPr>
            <a:r>
              <a:rPr lang="en-US" sz="2000" dirty="0">
                <a:latin typeface="Consolas" charset="0"/>
              </a:rPr>
              <a:t>char c = 'Q';                      </a:t>
            </a:r>
            <a:r>
              <a:rPr lang="en-US" sz="2000" dirty="0">
                <a:solidFill>
                  <a:srgbClr val="008000"/>
                </a:solidFill>
                <a:latin typeface="Consolas" charset="0"/>
              </a:rPr>
              <a:t>/* two comment styles */</a:t>
            </a:r>
            <a:endParaRPr lang="en-US" sz="2000" dirty="0">
              <a:latin typeface="Consolas" charset="0"/>
            </a:endParaRPr>
          </a:p>
          <a:p>
            <a:pPr>
              <a:lnSpc>
                <a:spcPct val="80000"/>
              </a:lnSpc>
              <a:spcBef>
                <a:spcPts val="500"/>
              </a:spcBef>
              <a:buNone/>
              <a:defRPr/>
            </a:pPr>
            <a:endParaRPr lang="en-US" sz="1200" dirty="0">
              <a:latin typeface="Consolas" charset="0"/>
            </a:endParaRPr>
          </a:p>
          <a:p>
            <a:pPr>
              <a:lnSpc>
                <a:spcPct val="80000"/>
              </a:lnSpc>
              <a:spcBef>
                <a:spcPts val="500"/>
              </a:spcBef>
              <a:buNone/>
              <a:defRPr/>
            </a:pPr>
            <a:endParaRPr lang="en-US" sz="1200" dirty="0">
              <a:latin typeface="Consolas" charset="0"/>
            </a:endParaRPr>
          </a:p>
          <a:p>
            <a:pPr>
              <a:lnSpc>
                <a:spcPct val="80000"/>
              </a:lnSpc>
              <a:spcBef>
                <a:spcPts val="500"/>
              </a:spcBef>
              <a:buNone/>
              <a:defRPr/>
            </a:pPr>
            <a:r>
              <a:rPr lang="en-US" sz="2000" dirty="0">
                <a:latin typeface="Consolas" charset="0"/>
              </a:rPr>
              <a:t>for (</a:t>
            </a:r>
            <a:r>
              <a:rPr lang="en-US" sz="2000" dirty="0" err="1">
                <a:latin typeface="Consolas" charset="0"/>
              </a:rPr>
              <a:t>int</a:t>
            </a:r>
            <a:r>
              <a:rPr lang="en-US" sz="2000" dirty="0">
                <a:latin typeface="Consolas" charset="0"/>
              </a:rPr>
              <a:t> </a:t>
            </a:r>
            <a:r>
              <a:rPr lang="en-US" sz="2000" dirty="0" err="1">
                <a:latin typeface="Consolas" charset="0"/>
              </a:rPr>
              <a:t>i</a:t>
            </a:r>
            <a:r>
              <a:rPr lang="en-US" sz="2000" dirty="0">
                <a:latin typeface="Consolas" charset="0"/>
              </a:rPr>
              <a:t> = 0; </a:t>
            </a:r>
            <a:r>
              <a:rPr lang="en-US" sz="2000" dirty="0" err="1">
                <a:latin typeface="Consolas" charset="0"/>
              </a:rPr>
              <a:t>i</a:t>
            </a:r>
            <a:r>
              <a:rPr lang="en-US" sz="2000" dirty="0">
                <a:latin typeface="Consolas" charset="0"/>
              </a:rPr>
              <a:t> &lt; 10; </a:t>
            </a:r>
            <a:r>
              <a:rPr lang="en-US" sz="2000" dirty="0" err="1">
                <a:latin typeface="Consolas" charset="0"/>
              </a:rPr>
              <a:t>i</a:t>
            </a:r>
            <a:r>
              <a:rPr lang="en-US" sz="2000" dirty="0">
                <a:latin typeface="Consolas" charset="0"/>
              </a:rPr>
              <a:t>++) {     </a:t>
            </a:r>
            <a:r>
              <a:rPr lang="en-US" sz="2000" dirty="0">
                <a:solidFill>
                  <a:srgbClr val="008000"/>
                </a:solidFill>
                <a:latin typeface="Consolas" charset="0"/>
              </a:rPr>
              <a:t>// for loops</a:t>
            </a:r>
          </a:p>
          <a:p>
            <a:pPr>
              <a:lnSpc>
                <a:spcPct val="80000"/>
              </a:lnSpc>
              <a:spcBef>
                <a:spcPts val="500"/>
              </a:spcBef>
              <a:buNone/>
              <a:defRPr/>
            </a:pPr>
            <a:r>
              <a:rPr lang="en-US" sz="2000" dirty="0">
                <a:latin typeface="Consolas" charset="0"/>
              </a:rPr>
              <a:t>    if (</a:t>
            </a:r>
            <a:r>
              <a:rPr lang="en-US" sz="2000" dirty="0" err="1">
                <a:latin typeface="Consolas" charset="0"/>
              </a:rPr>
              <a:t>i</a:t>
            </a:r>
            <a:r>
              <a:rPr lang="en-US" sz="2000" dirty="0">
                <a:latin typeface="Consolas" charset="0"/>
              </a:rPr>
              <a:t> % 2 == 0) {              </a:t>
            </a:r>
            <a:r>
              <a:rPr lang="en-US" sz="2000" dirty="0">
                <a:solidFill>
                  <a:srgbClr val="008000"/>
                </a:solidFill>
                <a:latin typeface="Consolas" charset="0"/>
              </a:rPr>
              <a:t>// if statements</a:t>
            </a:r>
          </a:p>
          <a:p>
            <a:pPr>
              <a:lnSpc>
                <a:spcPct val="80000"/>
              </a:lnSpc>
              <a:spcBef>
                <a:spcPts val="500"/>
              </a:spcBef>
              <a:buNone/>
              <a:defRPr/>
            </a:pPr>
            <a:r>
              <a:rPr lang="en-US" sz="2000" dirty="0">
                <a:latin typeface="Consolas" charset="0"/>
              </a:rPr>
              <a:t>        x += </a:t>
            </a:r>
            <a:r>
              <a:rPr lang="en-US" sz="2000" dirty="0" err="1">
                <a:latin typeface="Consolas" charset="0"/>
              </a:rPr>
              <a:t>i</a:t>
            </a:r>
            <a:r>
              <a:rPr lang="en-US" sz="2000" dirty="0">
                <a:latin typeface="Consolas" charset="0"/>
              </a:rPr>
              <a:t>;</a:t>
            </a:r>
          </a:p>
          <a:p>
            <a:pPr>
              <a:lnSpc>
                <a:spcPct val="80000"/>
              </a:lnSpc>
              <a:spcBef>
                <a:spcPts val="500"/>
              </a:spcBef>
              <a:buNone/>
              <a:defRPr/>
            </a:pPr>
            <a:r>
              <a:rPr lang="en-US" sz="2000" dirty="0">
                <a:latin typeface="Consolas" charset="0"/>
              </a:rPr>
              <a:t>    }</a:t>
            </a:r>
          </a:p>
          <a:p>
            <a:pPr>
              <a:lnSpc>
                <a:spcPct val="80000"/>
              </a:lnSpc>
              <a:spcBef>
                <a:spcPts val="500"/>
              </a:spcBef>
              <a:buNone/>
              <a:defRPr/>
            </a:pPr>
            <a:r>
              <a:rPr lang="en-US" sz="2000" dirty="0">
                <a:latin typeface="Consolas" charset="0"/>
              </a:rPr>
              <a:t>}</a:t>
            </a:r>
          </a:p>
          <a:p>
            <a:pPr>
              <a:lnSpc>
                <a:spcPct val="80000"/>
              </a:lnSpc>
              <a:spcBef>
                <a:spcPts val="500"/>
              </a:spcBef>
              <a:buNone/>
              <a:defRPr/>
            </a:pPr>
            <a:endParaRPr lang="en-US" sz="1200" dirty="0">
              <a:latin typeface="Consolas" charset="0"/>
            </a:endParaRPr>
          </a:p>
          <a:p>
            <a:pPr>
              <a:lnSpc>
                <a:spcPct val="80000"/>
              </a:lnSpc>
              <a:spcBef>
                <a:spcPts val="500"/>
              </a:spcBef>
              <a:buNone/>
              <a:defRPr/>
            </a:pPr>
            <a:r>
              <a:rPr lang="en-US" sz="2000" dirty="0">
                <a:latin typeface="Consolas" charset="0"/>
              </a:rPr>
              <a:t>while (x &gt; 0 &amp;&amp; c == 'Q' || b) {   </a:t>
            </a:r>
            <a:r>
              <a:rPr lang="en-US" sz="2000" dirty="0">
                <a:solidFill>
                  <a:srgbClr val="008000"/>
                </a:solidFill>
                <a:latin typeface="Consolas" charset="0"/>
              </a:rPr>
              <a:t>// while loops, logic</a:t>
            </a:r>
          </a:p>
          <a:p>
            <a:pPr>
              <a:lnSpc>
                <a:spcPct val="80000"/>
              </a:lnSpc>
              <a:spcBef>
                <a:spcPts val="500"/>
              </a:spcBef>
              <a:buNone/>
              <a:defRPr/>
            </a:pPr>
            <a:r>
              <a:rPr lang="en-US" sz="2000" dirty="0">
                <a:latin typeface="Consolas" charset="0"/>
              </a:rPr>
              <a:t>    x = x / 2;</a:t>
            </a:r>
          </a:p>
          <a:p>
            <a:pPr>
              <a:lnSpc>
                <a:spcPct val="80000"/>
              </a:lnSpc>
              <a:spcBef>
                <a:spcPts val="500"/>
              </a:spcBef>
              <a:buNone/>
              <a:defRPr/>
            </a:pPr>
            <a:r>
              <a:rPr lang="en-US" sz="2000" dirty="0">
                <a:latin typeface="Consolas" charset="0"/>
              </a:rPr>
              <a:t>    if (x == 42) { return 0; }</a:t>
            </a:r>
          </a:p>
          <a:p>
            <a:pPr>
              <a:lnSpc>
                <a:spcPct val="80000"/>
              </a:lnSpc>
              <a:spcBef>
                <a:spcPts val="500"/>
              </a:spcBef>
              <a:buNone/>
              <a:defRPr/>
            </a:pPr>
            <a:r>
              <a:rPr lang="en-US" sz="2000" dirty="0">
                <a:latin typeface="Consolas" charset="0"/>
              </a:rPr>
              <a:t>}</a:t>
            </a:r>
          </a:p>
          <a:p>
            <a:pPr>
              <a:lnSpc>
                <a:spcPct val="80000"/>
              </a:lnSpc>
              <a:spcBef>
                <a:spcPts val="500"/>
              </a:spcBef>
              <a:buNone/>
              <a:defRPr/>
            </a:pPr>
            <a:endParaRPr lang="en-US" sz="1200" dirty="0">
              <a:latin typeface="Consolas" charset="0"/>
            </a:endParaRPr>
          </a:p>
          <a:p>
            <a:pPr>
              <a:lnSpc>
                <a:spcPct val="80000"/>
              </a:lnSpc>
              <a:spcBef>
                <a:spcPts val="500"/>
              </a:spcBef>
              <a:buNone/>
              <a:defRPr/>
            </a:pPr>
            <a:r>
              <a:rPr lang="en-US" sz="2000" dirty="0" err="1">
                <a:latin typeface="Consolas" charset="0"/>
              </a:rPr>
              <a:t>fooBar</a:t>
            </a:r>
            <a:r>
              <a:rPr lang="en-US" sz="2000" dirty="0">
                <a:latin typeface="Consolas" charset="0"/>
              </a:rPr>
              <a:t>(x, 17, c);                  </a:t>
            </a:r>
            <a:r>
              <a:rPr lang="en-US" sz="2000" dirty="0">
                <a:solidFill>
                  <a:srgbClr val="008000"/>
                </a:solidFill>
                <a:latin typeface="Consolas" charset="0"/>
              </a:rPr>
              <a:t>// function call</a:t>
            </a:r>
            <a:endParaRPr lang="en-US" sz="1200" dirty="0">
              <a:latin typeface="Consolas" charset="0"/>
            </a:endParaRPr>
          </a:p>
        </p:txBody>
      </p:sp>
    </p:spTree>
    <p:extLst>
      <p:ext uri="{BB962C8B-B14F-4D97-AF65-F5344CB8AC3E}">
        <p14:creationId xmlns:p14="http://schemas.microsoft.com/office/powerpoint/2010/main" val="347269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F09BE-7344-8B45-B32D-7A5A15B92610}"/>
              </a:ext>
            </a:extLst>
          </p:cNvPr>
          <p:cNvSpPr>
            <a:spLocks noGrp="1"/>
          </p:cNvSpPr>
          <p:nvPr>
            <p:ph type="title"/>
          </p:nvPr>
        </p:nvSpPr>
        <p:spPr/>
        <p:txBody>
          <a:bodyPr/>
          <a:lstStyle/>
          <a:p>
            <a:r>
              <a:rPr lang="en-US" dirty="0"/>
              <a:t>Boolean Variables</a:t>
            </a:r>
          </a:p>
        </p:txBody>
      </p:sp>
      <p:sp>
        <p:nvSpPr>
          <p:cNvPr id="3" name="Content Placeholder 2">
            <a:extLst>
              <a:ext uri="{FF2B5EF4-FFF2-40B4-BE49-F238E27FC236}">
                <a16:creationId xmlns:a16="http://schemas.microsoft.com/office/drawing/2014/main" id="{2FB949E6-4D1B-0946-8F7F-AF73AD02B5C2}"/>
              </a:ext>
            </a:extLst>
          </p:cNvPr>
          <p:cNvSpPr>
            <a:spLocks noGrp="1"/>
          </p:cNvSpPr>
          <p:nvPr>
            <p:ph idx="1"/>
          </p:nvPr>
        </p:nvSpPr>
        <p:spPr/>
        <p:txBody>
          <a:bodyPr/>
          <a:lstStyle/>
          <a:p>
            <a:pPr marL="0" indent="0">
              <a:buNone/>
            </a:pPr>
            <a:r>
              <a:rPr lang="en-US" b="1" dirty="0"/>
              <a:t>To make Boolean variables, (e.g. </a:t>
            </a:r>
            <a:r>
              <a:rPr lang="en-US" b="1" dirty="0">
                <a:latin typeface="Consolas" panose="020B0609020204030204" pitchFamily="49" charset="0"/>
                <a:cs typeface="Consolas" panose="020B0609020204030204" pitchFamily="49" charset="0"/>
              </a:rPr>
              <a:t>bool b = ____</a:t>
            </a:r>
            <a:r>
              <a:rPr lang="en-US" b="1" dirty="0"/>
              <a:t>), you must import </a:t>
            </a:r>
            <a:r>
              <a:rPr lang="en-US" b="1" dirty="0" err="1">
                <a:latin typeface="Consolas" panose="020B0609020204030204" pitchFamily="49" charset="0"/>
                <a:cs typeface="Consolas" panose="020B0609020204030204" pitchFamily="49" charset="0"/>
              </a:rPr>
              <a:t>stdbool.h</a:t>
            </a:r>
            <a:r>
              <a:rPr lang="en-US" b="1" dirty="0"/>
              <a:t>:</a:t>
            </a:r>
          </a:p>
          <a:p>
            <a:pPr marL="0" indent="0">
              <a:buNone/>
            </a:pPr>
            <a:endParaRPr lang="en-US" sz="1200" dirty="0"/>
          </a:p>
          <a:p>
            <a:pPr>
              <a:lnSpc>
                <a:spcPct val="80000"/>
              </a:lnSpc>
              <a:spcBef>
                <a:spcPts val="200"/>
              </a:spcBef>
              <a:buNone/>
              <a:defRPr/>
            </a:pPr>
            <a:r>
              <a:rPr lang="en-US" sz="2400" dirty="0">
                <a:latin typeface="Consolas" charset="0"/>
              </a:rPr>
              <a:t>#include &lt;</a:t>
            </a:r>
            <a:r>
              <a:rPr lang="en-US" sz="2400" dirty="0" err="1">
                <a:latin typeface="Consolas" charset="0"/>
              </a:rPr>
              <a:t>stdio.h</a:t>
            </a:r>
            <a:r>
              <a:rPr lang="en-US" sz="2400" dirty="0">
                <a:latin typeface="Consolas" charset="0"/>
              </a:rPr>
              <a:t>&gt;	</a:t>
            </a:r>
            <a:r>
              <a:rPr lang="en-US" sz="2400" dirty="0">
                <a:solidFill>
                  <a:srgbClr val="008000"/>
                </a:solidFill>
                <a:latin typeface="Consolas" charset="0"/>
              </a:rPr>
              <a:t> // for </a:t>
            </a:r>
            <a:r>
              <a:rPr lang="en-US" sz="2400" dirty="0" err="1">
                <a:solidFill>
                  <a:srgbClr val="008000"/>
                </a:solidFill>
                <a:latin typeface="Consolas" charset="0"/>
              </a:rPr>
              <a:t>printf</a:t>
            </a:r>
            <a:endParaRPr lang="en-US" sz="2400" dirty="0">
              <a:solidFill>
                <a:srgbClr val="008000"/>
              </a:solidFill>
              <a:latin typeface="Consolas" charset="0"/>
            </a:endParaRPr>
          </a:p>
          <a:p>
            <a:pPr>
              <a:lnSpc>
                <a:spcPct val="80000"/>
              </a:lnSpc>
              <a:spcBef>
                <a:spcPts val="200"/>
              </a:spcBef>
              <a:buNone/>
              <a:defRPr/>
            </a:pPr>
            <a:r>
              <a:rPr lang="en-US" sz="2400" dirty="0">
                <a:latin typeface="Consolas" charset="0"/>
              </a:rPr>
              <a:t>#include &lt;</a:t>
            </a:r>
            <a:r>
              <a:rPr lang="en-US" sz="2400" dirty="0" err="1">
                <a:latin typeface="Consolas" charset="0"/>
              </a:rPr>
              <a:t>stdbool.h</a:t>
            </a:r>
            <a:r>
              <a:rPr lang="en-US" sz="2400" dirty="0">
                <a:latin typeface="Consolas" charset="0"/>
              </a:rPr>
              <a:t>&gt;	</a:t>
            </a:r>
            <a:r>
              <a:rPr lang="en-US" sz="2400" dirty="0">
                <a:solidFill>
                  <a:srgbClr val="008000"/>
                </a:solidFill>
                <a:latin typeface="Consolas" charset="0"/>
              </a:rPr>
              <a:t> // for bool</a:t>
            </a:r>
          </a:p>
          <a:p>
            <a:pPr>
              <a:lnSpc>
                <a:spcPct val="80000"/>
              </a:lnSpc>
              <a:spcBef>
                <a:spcPts val="200"/>
              </a:spcBef>
              <a:buNone/>
              <a:defRPr/>
            </a:pPr>
            <a:endParaRPr lang="en-US" sz="2400" dirty="0">
              <a:latin typeface="Consolas" charset="0"/>
            </a:endParaRPr>
          </a:p>
          <a:p>
            <a:pPr>
              <a:lnSpc>
                <a:spcPct val="80000"/>
              </a:lnSpc>
              <a:spcBef>
                <a:spcPts val="200"/>
              </a:spcBef>
              <a:buNone/>
              <a:defRPr/>
            </a:pPr>
            <a:r>
              <a:rPr lang="en-US" sz="2400" dirty="0" err="1">
                <a:latin typeface="Consolas" charset="0"/>
              </a:rPr>
              <a:t>int</a:t>
            </a:r>
            <a:r>
              <a:rPr lang="en-US" sz="2400" dirty="0">
                <a:latin typeface="Consolas" charset="0"/>
              </a:rPr>
              <a:t> </a:t>
            </a:r>
            <a:r>
              <a:rPr lang="en-US" sz="2400" b="1" dirty="0">
                <a:latin typeface="Consolas" charset="0"/>
              </a:rPr>
              <a:t>main</a:t>
            </a:r>
            <a:r>
              <a:rPr lang="en-US" sz="2400" dirty="0">
                <a:latin typeface="Consolas" charset="0"/>
              </a:rPr>
              <a:t>(</a:t>
            </a:r>
            <a:r>
              <a:rPr lang="en-US" sz="2400" dirty="0" err="1">
                <a:latin typeface="Consolas" charset="0"/>
              </a:rPr>
              <a:t>int</a:t>
            </a:r>
            <a:r>
              <a:rPr lang="en-US" sz="2400" dirty="0">
                <a:latin typeface="Consolas" charset="0"/>
              </a:rPr>
              <a:t> </a:t>
            </a:r>
            <a:r>
              <a:rPr lang="en-US" sz="2400" dirty="0" err="1">
                <a:latin typeface="Consolas" charset="0"/>
              </a:rPr>
              <a:t>argc</a:t>
            </a:r>
            <a:r>
              <a:rPr lang="en-US" sz="2400" dirty="0">
                <a:latin typeface="Consolas" charset="0"/>
              </a:rPr>
              <a:t>, char *</a:t>
            </a:r>
            <a:r>
              <a:rPr lang="en-US" sz="2400" dirty="0" err="1">
                <a:latin typeface="Consolas" charset="0"/>
              </a:rPr>
              <a:t>argv</a:t>
            </a:r>
            <a:r>
              <a:rPr lang="en-US" sz="2400" dirty="0">
                <a:latin typeface="Consolas" charset="0"/>
              </a:rPr>
              <a:t>[]) {</a:t>
            </a:r>
          </a:p>
          <a:p>
            <a:pPr>
              <a:lnSpc>
                <a:spcPct val="80000"/>
              </a:lnSpc>
              <a:spcBef>
                <a:spcPts val="200"/>
              </a:spcBef>
              <a:buNone/>
              <a:defRPr/>
            </a:pPr>
            <a:r>
              <a:rPr lang="en-US" sz="2400" dirty="0">
                <a:latin typeface="Consolas" charset="0"/>
              </a:rPr>
              <a:t>    bool x = 5 &gt; 2;</a:t>
            </a:r>
          </a:p>
          <a:p>
            <a:pPr>
              <a:lnSpc>
                <a:spcPct val="80000"/>
              </a:lnSpc>
              <a:spcBef>
                <a:spcPts val="200"/>
              </a:spcBef>
              <a:buNone/>
              <a:defRPr/>
            </a:pPr>
            <a:r>
              <a:rPr lang="en-US" sz="2400" dirty="0">
                <a:latin typeface="Consolas" charset="0"/>
              </a:rPr>
              <a:t>    if (x) {</a:t>
            </a:r>
          </a:p>
          <a:p>
            <a:pPr>
              <a:lnSpc>
                <a:spcPct val="80000"/>
              </a:lnSpc>
              <a:spcBef>
                <a:spcPts val="200"/>
              </a:spcBef>
              <a:buNone/>
              <a:defRPr/>
            </a:pPr>
            <a:r>
              <a:rPr lang="en-US" sz="2400" dirty="0">
                <a:latin typeface="Consolas" charset="0"/>
              </a:rPr>
              <a:t>	      </a:t>
            </a:r>
            <a:r>
              <a:rPr lang="en-US" sz="2400" dirty="0" err="1">
                <a:latin typeface="Consolas" charset="0"/>
              </a:rPr>
              <a:t>printf</a:t>
            </a:r>
            <a:r>
              <a:rPr lang="en-US" sz="2400" dirty="0">
                <a:latin typeface="Consolas" charset="0"/>
              </a:rPr>
              <a:t>(</a:t>
            </a:r>
            <a:r>
              <a:rPr lang="en-US" sz="2400" dirty="0">
                <a:solidFill>
                  <a:srgbClr val="FF0000"/>
                </a:solidFill>
                <a:latin typeface="Consolas" charset="0"/>
              </a:rPr>
              <a:t>"Hello, world!\n"</a:t>
            </a:r>
            <a:r>
              <a:rPr lang="en-US" sz="2400" dirty="0">
                <a:latin typeface="Consolas" charset="0"/>
              </a:rPr>
              <a:t>);</a:t>
            </a:r>
          </a:p>
          <a:p>
            <a:pPr>
              <a:lnSpc>
                <a:spcPct val="80000"/>
              </a:lnSpc>
              <a:spcBef>
                <a:spcPts val="200"/>
              </a:spcBef>
              <a:buNone/>
              <a:defRPr/>
            </a:pPr>
            <a:r>
              <a:rPr lang="en-US" sz="2400" dirty="0">
                <a:latin typeface="Consolas" charset="0"/>
              </a:rPr>
              <a:t>    } else {</a:t>
            </a:r>
          </a:p>
          <a:p>
            <a:pPr>
              <a:lnSpc>
                <a:spcPct val="80000"/>
              </a:lnSpc>
              <a:spcBef>
                <a:spcPts val="200"/>
              </a:spcBef>
              <a:buNone/>
              <a:defRPr/>
            </a:pPr>
            <a:r>
              <a:rPr lang="en-US" sz="2400" dirty="0">
                <a:latin typeface="Consolas" charset="0"/>
              </a:rPr>
              <a:t>	      </a:t>
            </a:r>
            <a:r>
              <a:rPr lang="en-US" sz="2400" dirty="0" err="1">
                <a:latin typeface="Consolas" charset="0"/>
              </a:rPr>
              <a:t>printf</a:t>
            </a:r>
            <a:r>
              <a:rPr lang="en-US" sz="2400" dirty="0">
                <a:latin typeface="Consolas" charset="0"/>
              </a:rPr>
              <a:t>(</a:t>
            </a:r>
            <a:r>
              <a:rPr lang="en-US" sz="2400" dirty="0">
                <a:solidFill>
                  <a:srgbClr val="FF0000"/>
                </a:solidFill>
                <a:latin typeface="Consolas" charset="0"/>
              </a:rPr>
              <a:t>"Howdy, world!\n"</a:t>
            </a:r>
            <a:r>
              <a:rPr lang="en-US" sz="2400" dirty="0">
                <a:latin typeface="Consolas" charset="0"/>
              </a:rPr>
              <a:t>);</a:t>
            </a:r>
          </a:p>
          <a:p>
            <a:pPr>
              <a:lnSpc>
                <a:spcPct val="80000"/>
              </a:lnSpc>
              <a:spcBef>
                <a:spcPts val="200"/>
              </a:spcBef>
              <a:buNone/>
              <a:defRPr/>
            </a:pPr>
            <a:r>
              <a:rPr lang="en-US" sz="2400" dirty="0">
                <a:latin typeface="Consolas" charset="0"/>
              </a:rPr>
              <a:t>    }</a:t>
            </a:r>
          </a:p>
          <a:p>
            <a:pPr>
              <a:lnSpc>
                <a:spcPct val="80000"/>
              </a:lnSpc>
              <a:spcBef>
                <a:spcPts val="200"/>
              </a:spcBef>
              <a:buNone/>
              <a:defRPr/>
            </a:pPr>
            <a:r>
              <a:rPr lang="en-US" sz="2400" dirty="0">
                <a:latin typeface="Consolas" charset="0"/>
              </a:rPr>
              <a:t>    return 0;</a:t>
            </a:r>
          </a:p>
          <a:p>
            <a:pPr>
              <a:lnSpc>
                <a:spcPct val="80000"/>
              </a:lnSpc>
              <a:spcBef>
                <a:spcPts val="200"/>
              </a:spcBef>
              <a:buNone/>
              <a:defRPr/>
            </a:pPr>
            <a:r>
              <a:rPr lang="en-US" sz="2400" dirty="0">
                <a:latin typeface="Consolas" charset="0"/>
              </a:rPr>
              <a:t>}</a:t>
            </a:r>
          </a:p>
          <a:p>
            <a:pPr marL="0" indent="0">
              <a:buNone/>
            </a:pPr>
            <a:endParaRPr lang="en-US" dirty="0"/>
          </a:p>
        </p:txBody>
      </p:sp>
    </p:spTree>
    <p:extLst>
      <p:ext uri="{BB962C8B-B14F-4D97-AF65-F5344CB8AC3E}">
        <p14:creationId xmlns:p14="http://schemas.microsoft.com/office/powerpoint/2010/main" val="3477358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0F30-6C03-364D-80D9-C2AB858CF1B3}"/>
              </a:ext>
            </a:extLst>
          </p:cNvPr>
          <p:cNvSpPr>
            <a:spLocks noGrp="1"/>
          </p:cNvSpPr>
          <p:nvPr>
            <p:ph type="title"/>
          </p:nvPr>
        </p:nvSpPr>
        <p:spPr/>
        <p:txBody>
          <a:bodyPr/>
          <a:lstStyle/>
          <a:p>
            <a:r>
              <a:rPr lang="en-US" dirty="0"/>
              <a:t>Boolean Expressions</a:t>
            </a:r>
          </a:p>
        </p:txBody>
      </p:sp>
      <p:sp>
        <p:nvSpPr>
          <p:cNvPr id="3" name="Content Placeholder 2">
            <a:extLst>
              <a:ext uri="{FF2B5EF4-FFF2-40B4-BE49-F238E27FC236}">
                <a16:creationId xmlns:a16="http://schemas.microsoft.com/office/drawing/2014/main" id="{901D1299-5897-BC4B-81E9-B3FBA150C702}"/>
              </a:ext>
            </a:extLst>
          </p:cNvPr>
          <p:cNvSpPr>
            <a:spLocks noGrp="1"/>
          </p:cNvSpPr>
          <p:nvPr>
            <p:ph idx="1"/>
          </p:nvPr>
        </p:nvSpPr>
        <p:spPr/>
        <p:txBody>
          <a:bodyPr/>
          <a:lstStyle/>
          <a:p>
            <a:pPr marL="0" indent="0">
              <a:buNone/>
            </a:pPr>
            <a:r>
              <a:rPr lang="en-US" dirty="0"/>
              <a:t>C treats a nonzero value as </a:t>
            </a:r>
            <a:r>
              <a:rPr lang="en-US" u="sng" dirty="0"/>
              <a:t>true</a:t>
            </a:r>
            <a:r>
              <a:rPr lang="en-US" dirty="0"/>
              <a:t>, and a zero value as </a:t>
            </a:r>
            <a:r>
              <a:rPr lang="en-US" u="sng" dirty="0"/>
              <a:t>false</a:t>
            </a:r>
            <a:r>
              <a:rPr lang="en-US" dirty="0"/>
              <a:t>:</a:t>
            </a:r>
          </a:p>
          <a:p>
            <a:pPr marL="0" indent="0">
              <a:buNone/>
            </a:pPr>
            <a:endParaRPr lang="en-US" sz="1600" dirty="0"/>
          </a:p>
          <a:p>
            <a:pPr>
              <a:lnSpc>
                <a:spcPct val="80000"/>
              </a:lnSpc>
              <a:buNone/>
              <a:defRPr/>
            </a:pPr>
            <a:r>
              <a:rPr lang="en-US" sz="2400" dirty="0">
                <a:latin typeface="Consolas" charset="0"/>
              </a:rPr>
              <a:t>#include &lt;</a:t>
            </a:r>
            <a:r>
              <a:rPr lang="en-US" sz="2400" dirty="0" err="1">
                <a:latin typeface="Consolas" charset="0"/>
              </a:rPr>
              <a:t>stdio.h</a:t>
            </a:r>
            <a:r>
              <a:rPr lang="en-US" sz="2400" dirty="0">
                <a:latin typeface="Consolas" charset="0"/>
              </a:rPr>
              <a:t>&gt;	</a:t>
            </a:r>
            <a:endParaRPr lang="en-US" sz="2400" dirty="0">
              <a:solidFill>
                <a:srgbClr val="008000"/>
              </a:solidFill>
              <a:latin typeface="Consolas" charset="0"/>
            </a:endParaRPr>
          </a:p>
          <a:p>
            <a:pPr>
              <a:lnSpc>
                <a:spcPct val="80000"/>
              </a:lnSpc>
              <a:buNone/>
              <a:defRPr/>
            </a:pPr>
            <a:endParaRPr lang="en-US" sz="2400" dirty="0">
              <a:latin typeface="Consolas" charset="0"/>
            </a:endParaRPr>
          </a:p>
          <a:p>
            <a:pPr>
              <a:lnSpc>
                <a:spcPct val="80000"/>
              </a:lnSpc>
              <a:buNone/>
              <a:defRPr/>
            </a:pPr>
            <a:r>
              <a:rPr lang="en-US" sz="2400" dirty="0" err="1">
                <a:latin typeface="Consolas" charset="0"/>
              </a:rPr>
              <a:t>int</a:t>
            </a:r>
            <a:r>
              <a:rPr lang="en-US" sz="2400" dirty="0">
                <a:latin typeface="Consolas" charset="0"/>
              </a:rPr>
              <a:t> </a:t>
            </a:r>
            <a:r>
              <a:rPr lang="en-US" sz="2400" b="1" dirty="0">
                <a:latin typeface="Consolas" charset="0"/>
              </a:rPr>
              <a:t>main</a:t>
            </a:r>
            <a:r>
              <a:rPr lang="en-US" sz="2400" dirty="0">
                <a:latin typeface="Consolas" charset="0"/>
              </a:rPr>
              <a:t>(</a:t>
            </a:r>
            <a:r>
              <a:rPr lang="en-US" sz="2400" dirty="0" err="1">
                <a:latin typeface="Consolas" charset="0"/>
              </a:rPr>
              <a:t>int</a:t>
            </a:r>
            <a:r>
              <a:rPr lang="en-US" sz="2400" dirty="0">
                <a:latin typeface="Consolas" charset="0"/>
              </a:rPr>
              <a:t> </a:t>
            </a:r>
            <a:r>
              <a:rPr lang="en-US" sz="2400" dirty="0" err="1">
                <a:latin typeface="Consolas" charset="0"/>
              </a:rPr>
              <a:t>argc</a:t>
            </a:r>
            <a:r>
              <a:rPr lang="en-US" sz="2400" dirty="0">
                <a:latin typeface="Consolas" charset="0"/>
              </a:rPr>
              <a:t>, char *</a:t>
            </a:r>
            <a:r>
              <a:rPr lang="en-US" sz="2400" dirty="0" err="1">
                <a:latin typeface="Consolas" charset="0"/>
              </a:rPr>
              <a:t>argv</a:t>
            </a:r>
            <a:r>
              <a:rPr lang="en-US" sz="2400" dirty="0">
                <a:latin typeface="Consolas" charset="0"/>
              </a:rPr>
              <a:t>[]) {</a:t>
            </a:r>
          </a:p>
          <a:p>
            <a:pPr>
              <a:lnSpc>
                <a:spcPct val="80000"/>
              </a:lnSpc>
              <a:buNone/>
              <a:defRPr/>
            </a:pPr>
            <a:r>
              <a:rPr lang="en-US" sz="2400" dirty="0">
                <a:latin typeface="Consolas" charset="0"/>
              </a:rPr>
              <a:t>    </a:t>
            </a:r>
            <a:r>
              <a:rPr lang="en-US" sz="2400" dirty="0" err="1">
                <a:latin typeface="Consolas" charset="0"/>
              </a:rPr>
              <a:t>int</a:t>
            </a:r>
            <a:r>
              <a:rPr lang="en-US" sz="2400" dirty="0">
                <a:latin typeface="Consolas" charset="0"/>
              </a:rPr>
              <a:t> x = 5;</a:t>
            </a:r>
          </a:p>
          <a:p>
            <a:pPr>
              <a:lnSpc>
                <a:spcPct val="80000"/>
              </a:lnSpc>
              <a:buNone/>
              <a:defRPr/>
            </a:pPr>
            <a:r>
              <a:rPr lang="en-US" sz="2400" dirty="0">
                <a:latin typeface="Consolas" charset="0"/>
              </a:rPr>
              <a:t>    if (x) {   </a:t>
            </a:r>
            <a:r>
              <a:rPr lang="en-US" sz="2400" dirty="0">
                <a:solidFill>
                  <a:srgbClr val="008000"/>
                </a:solidFill>
                <a:latin typeface="Consolas" charset="0"/>
              </a:rPr>
              <a:t>// true</a:t>
            </a:r>
            <a:r>
              <a:rPr lang="en-US" sz="2400" dirty="0">
                <a:latin typeface="Consolas" charset="0"/>
              </a:rPr>
              <a:t>	      </a:t>
            </a:r>
          </a:p>
          <a:p>
            <a:pPr>
              <a:lnSpc>
                <a:spcPct val="80000"/>
              </a:lnSpc>
              <a:buNone/>
              <a:defRPr/>
            </a:pPr>
            <a:r>
              <a:rPr lang="en-US" sz="2400" dirty="0">
                <a:latin typeface="Consolas" charset="0"/>
              </a:rPr>
              <a:t>       </a:t>
            </a:r>
            <a:r>
              <a:rPr lang="en-US" sz="2400" dirty="0" err="1">
                <a:latin typeface="Consolas" charset="0"/>
              </a:rPr>
              <a:t>printf</a:t>
            </a:r>
            <a:r>
              <a:rPr lang="en-US" sz="2400" dirty="0">
                <a:latin typeface="Consolas" charset="0"/>
              </a:rPr>
              <a:t>(</a:t>
            </a:r>
            <a:r>
              <a:rPr lang="en-US" sz="2400" dirty="0">
                <a:solidFill>
                  <a:srgbClr val="FF0000"/>
                </a:solidFill>
                <a:latin typeface="Consolas" charset="0"/>
              </a:rPr>
              <a:t>"Hello, world!\n"</a:t>
            </a:r>
            <a:r>
              <a:rPr lang="en-US" sz="2400" dirty="0">
                <a:latin typeface="Consolas" charset="0"/>
              </a:rPr>
              <a:t>);</a:t>
            </a:r>
          </a:p>
          <a:p>
            <a:pPr>
              <a:lnSpc>
                <a:spcPct val="80000"/>
              </a:lnSpc>
              <a:buNone/>
              <a:defRPr/>
            </a:pPr>
            <a:r>
              <a:rPr lang="en-US" sz="2400" dirty="0">
                <a:latin typeface="Consolas" charset="0"/>
              </a:rPr>
              <a:t>    } else {</a:t>
            </a:r>
          </a:p>
          <a:p>
            <a:pPr>
              <a:lnSpc>
                <a:spcPct val="80000"/>
              </a:lnSpc>
              <a:buNone/>
              <a:defRPr/>
            </a:pPr>
            <a:r>
              <a:rPr lang="en-US" sz="2400" dirty="0">
                <a:latin typeface="Consolas" charset="0"/>
              </a:rPr>
              <a:t>	      </a:t>
            </a:r>
            <a:r>
              <a:rPr lang="en-US" sz="2400" dirty="0" err="1">
                <a:latin typeface="Consolas" charset="0"/>
              </a:rPr>
              <a:t>printf</a:t>
            </a:r>
            <a:r>
              <a:rPr lang="en-US" sz="2400" dirty="0">
                <a:latin typeface="Consolas" charset="0"/>
              </a:rPr>
              <a:t>(</a:t>
            </a:r>
            <a:r>
              <a:rPr lang="en-US" sz="2400" dirty="0">
                <a:solidFill>
                  <a:srgbClr val="FF0000"/>
                </a:solidFill>
                <a:latin typeface="Consolas" charset="0"/>
              </a:rPr>
              <a:t>"Howdy, world!\n"</a:t>
            </a:r>
            <a:r>
              <a:rPr lang="en-US" sz="2400" dirty="0">
                <a:latin typeface="Consolas" charset="0"/>
              </a:rPr>
              <a:t>);</a:t>
            </a:r>
          </a:p>
          <a:p>
            <a:pPr>
              <a:lnSpc>
                <a:spcPct val="80000"/>
              </a:lnSpc>
              <a:buNone/>
              <a:defRPr/>
            </a:pPr>
            <a:r>
              <a:rPr lang="en-US" sz="2400" dirty="0">
                <a:latin typeface="Consolas" charset="0"/>
              </a:rPr>
              <a:t>    }</a:t>
            </a:r>
          </a:p>
          <a:p>
            <a:pPr>
              <a:lnSpc>
                <a:spcPct val="80000"/>
              </a:lnSpc>
              <a:buNone/>
              <a:defRPr/>
            </a:pPr>
            <a:r>
              <a:rPr lang="en-US" sz="2400" dirty="0">
                <a:latin typeface="Consolas" charset="0"/>
              </a:rPr>
              <a:t>    return 0;</a:t>
            </a:r>
          </a:p>
          <a:p>
            <a:pPr>
              <a:lnSpc>
                <a:spcPct val="80000"/>
              </a:lnSpc>
              <a:buNone/>
              <a:defRPr/>
            </a:pPr>
            <a:r>
              <a:rPr lang="en-US" sz="2400" dirty="0">
                <a:latin typeface="Consolas" charset="0"/>
              </a:rPr>
              <a:t>}</a:t>
            </a:r>
          </a:p>
          <a:p>
            <a:pPr marL="0" indent="0">
              <a:buNone/>
            </a:pPr>
            <a:endParaRPr lang="en-US" dirty="0"/>
          </a:p>
          <a:p>
            <a:endParaRPr lang="en-US" dirty="0"/>
          </a:p>
        </p:txBody>
      </p:sp>
    </p:spTree>
    <p:extLst>
      <p:ext uri="{BB962C8B-B14F-4D97-AF65-F5344CB8AC3E}">
        <p14:creationId xmlns:p14="http://schemas.microsoft.com/office/powerpoint/2010/main" val="946442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E21E3-05B3-894C-B27A-CF30687B7C66}"/>
              </a:ext>
            </a:extLst>
          </p:cNvPr>
          <p:cNvSpPr>
            <a:spLocks noGrp="1"/>
          </p:cNvSpPr>
          <p:nvPr>
            <p:ph type="title"/>
          </p:nvPr>
        </p:nvSpPr>
        <p:spPr/>
        <p:txBody>
          <a:bodyPr/>
          <a:lstStyle/>
          <a:p>
            <a:r>
              <a:rPr lang="en-US" dirty="0"/>
              <a:t>Console Output: </a:t>
            </a:r>
            <a:r>
              <a:rPr lang="en-US" dirty="0" err="1"/>
              <a:t>printf</a:t>
            </a:r>
            <a:endParaRPr lang="en-US" dirty="0"/>
          </a:p>
        </p:txBody>
      </p:sp>
      <p:sp>
        <p:nvSpPr>
          <p:cNvPr id="3" name="Content Placeholder 2">
            <a:extLst>
              <a:ext uri="{FF2B5EF4-FFF2-40B4-BE49-F238E27FC236}">
                <a16:creationId xmlns:a16="http://schemas.microsoft.com/office/drawing/2014/main" id="{C82C9BC4-7B80-544C-88D3-F8ABDE57B214}"/>
              </a:ext>
            </a:extLst>
          </p:cNvPr>
          <p:cNvSpPr>
            <a:spLocks noGrp="1"/>
          </p:cNvSpPr>
          <p:nvPr>
            <p:ph idx="1"/>
          </p:nvPr>
        </p:nvSpPr>
        <p:spPr/>
        <p:txBody>
          <a:bodyPr/>
          <a:lstStyle/>
          <a:p>
            <a:pPr marL="0" indent="0">
              <a:buNone/>
            </a:pPr>
            <a:r>
              <a:rPr lang="en-US" altLang="en-US" sz="2200" dirty="0" err="1">
                <a:latin typeface="Consolas" panose="020B0609020204030204" pitchFamily="49" charset="0"/>
              </a:rPr>
              <a:t>printf</a:t>
            </a:r>
            <a:r>
              <a:rPr lang="en-US" altLang="en-US" sz="2200" dirty="0">
                <a:latin typeface="Consolas" panose="020B0609020204030204" pitchFamily="49" charset="0"/>
              </a:rPr>
              <a:t>(</a:t>
            </a:r>
            <a:r>
              <a:rPr lang="en-US" altLang="en-US" sz="2200" b="1" i="1" dirty="0">
                <a:latin typeface="Consolas" panose="020B0609020204030204" pitchFamily="49" charset="0"/>
              </a:rPr>
              <a:t>text, arg1, arg2, arg3</a:t>
            </a:r>
            <a:r>
              <a:rPr lang="en-US" altLang="en-US" sz="2200" i="1" dirty="0">
                <a:latin typeface="Consolas" panose="020B0609020204030204" pitchFamily="49" charset="0"/>
              </a:rPr>
              <a:t>);</a:t>
            </a:r>
            <a:endParaRPr lang="en-US" altLang="en-US" dirty="0">
              <a:latin typeface="Consolas" panose="020B0609020204030204" pitchFamily="49" charset="0"/>
            </a:endParaRPr>
          </a:p>
          <a:p>
            <a:pPr lvl="2">
              <a:buFontTx/>
              <a:buNone/>
            </a:pPr>
            <a:endParaRPr lang="en-US" altLang="en-US" dirty="0">
              <a:latin typeface="Consolas" panose="020B0609020204030204" pitchFamily="49" charset="0"/>
            </a:endParaRPr>
          </a:p>
          <a:p>
            <a:pPr>
              <a:lnSpc>
                <a:spcPct val="80000"/>
              </a:lnSpc>
              <a:buNone/>
              <a:defRPr/>
            </a:pPr>
            <a:r>
              <a:rPr lang="en-US" sz="2000" dirty="0">
                <a:latin typeface="Consolas" charset="0"/>
              </a:rPr>
              <a:t>		</a:t>
            </a:r>
            <a:r>
              <a:rPr lang="en-US" sz="2000" dirty="0">
                <a:solidFill>
                  <a:srgbClr val="008000"/>
                </a:solidFill>
                <a:latin typeface="Consolas" charset="0"/>
              </a:rPr>
              <a:t>// Example</a:t>
            </a:r>
            <a:endParaRPr lang="en-US" sz="2000" dirty="0">
              <a:solidFill>
                <a:srgbClr val="00B050"/>
              </a:solidFill>
              <a:latin typeface="Consolas" charset="0"/>
            </a:endParaRPr>
          </a:p>
          <a:p>
            <a:pPr lvl="2">
              <a:buFontTx/>
              <a:buNone/>
            </a:pPr>
            <a:r>
              <a:rPr lang="en-US" altLang="en-US" dirty="0">
                <a:latin typeface="Consolas" panose="020B0609020204030204" pitchFamily="49" charset="0"/>
              </a:rPr>
              <a:t>char *</a:t>
            </a:r>
            <a:r>
              <a:rPr lang="en-US" altLang="en-US" dirty="0" err="1">
                <a:latin typeface="Consolas" panose="020B0609020204030204" pitchFamily="49" charset="0"/>
              </a:rPr>
              <a:t>classPrefix</a:t>
            </a:r>
            <a:r>
              <a:rPr lang="en-US" altLang="en-US" dirty="0">
                <a:latin typeface="Consolas" panose="020B0609020204030204" pitchFamily="49" charset="0"/>
              </a:rPr>
              <a:t> = </a:t>
            </a:r>
            <a:r>
              <a:rPr lang="en-US" altLang="en-US" dirty="0">
                <a:solidFill>
                  <a:srgbClr val="FF0000"/>
                </a:solidFill>
                <a:latin typeface="Consolas" panose="020B0609020204030204" pitchFamily="49" charset="0"/>
              </a:rPr>
              <a:t>"CS"</a:t>
            </a:r>
            <a:r>
              <a:rPr lang="en-US" altLang="en-US" dirty="0">
                <a:latin typeface="Consolas" panose="020B0609020204030204" pitchFamily="49" charset="0"/>
              </a:rPr>
              <a:t>;</a:t>
            </a:r>
          </a:p>
          <a:p>
            <a:pPr lvl="2">
              <a:buFontTx/>
              <a:buNone/>
            </a:pPr>
            <a:r>
              <a:rPr lang="en-US" altLang="en-US" dirty="0" err="1">
                <a:latin typeface="Consolas" panose="020B0609020204030204" pitchFamily="49" charset="0"/>
              </a:rPr>
              <a:t>int</a:t>
            </a:r>
            <a:r>
              <a:rPr lang="en-US" altLang="en-US" dirty="0">
                <a:latin typeface="Consolas" panose="020B0609020204030204" pitchFamily="49" charset="0"/>
              </a:rPr>
              <a:t> </a:t>
            </a:r>
            <a:r>
              <a:rPr lang="en-US" altLang="en-US" dirty="0" err="1">
                <a:latin typeface="Consolas" panose="020B0609020204030204" pitchFamily="49" charset="0"/>
              </a:rPr>
              <a:t>classNumber</a:t>
            </a:r>
            <a:r>
              <a:rPr lang="en-US" altLang="en-US" dirty="0">
                <a:latin typeface="Consolas" panose="020B0609020204030204" pitchFamily="49" charset="0"/>
              </a:rPr>
              <a:t> = 107;</a:t>
            </a:r>
          </a:p>
          <a:p>
            <a:pPr lvl="2">
              <a:buFontTx/>
              <a:buNone/>
            </a:pPr>
            <a:r>
              <a:rPr lang="en-US" altLang="en-US" dirty="0" err="1">
                <a:latin typeface="Consolas" panose="020B0609020204030204" pitchFamily="49" charset="0"/>
              </a:rPr>
              <a:t>printf</a:t>
            </a:r>
            <a:r>
              <a:rPr lang="en-US" altLang="en-US" dirty="0">
                <a:latin typeface="Consolas" panose="020B0609020204030204" pitchFamily="49" charset="0"/>
              </a:rPr>
              <a:t>(</a:t>
            </a:r>
            <a:r>
              <a:rPr lang="en-US" altLang="en-US" dirty="0">
                <a:solidFill>
                  <a:srgbClr val="FF0000"/>
                </a:solidFill>
                <a:latin typeface="Consolas" panose="020B0609020204030204" pitchFamily="49" charset="0"/>
              </a:rPr>
              <a:t>"You are in %</a:t>
            </a:r>
            <a:r>
              <a:rPr lang="en-US" altLang="en-US" dirty="0" err="1">
                <a:solidFill>
                  <a:srgbClr val="FF0000"/>
                </a:solidFill>
                <a:latin typeface="Consolas" panose="020B0609020204030204" pitchFamily="49" charset="0"/>
              </a:rPr>
              <a:t>s%d</a:t>
            </a:r>
            <a:r>
              <a:rPr lang="en-US" altLang="en-US" dirty="0">
                <a:solidFill>
                  <a:srgbClr val="FF0000"/>
                </a:solidFill>
                <a:latin typeface="Consolas" panose="020B0609020204030204" pitchFamily="49" charset="0"/>
              </a:rPr>
              <a:t>"</a:t>
            </a:r>
            <a:r>
              <a:rPr lang="en-US" altLang="en-US" dirty="0">
                <a:latin typeface="Consolas" panose="020B0609020204030204" pitchFamily="49" charset="0"/>
              </a:rPr>
              <a:t>, </a:t>
            </a:r>
            <a:r>
              <a:rPr lang="en-US" altLang="en-US" dirty="0" err="1">
                <a:latin typeface="Consolas" panose="020B0609020204030204" pitchFamily="49" charset="0"/>
              </a:rPr>
              <a:t>classPrefix</a:t>
            </a:r>
            <a:r>
              <a:rPr lang="en-US" altLang="en-US" dirty="0">
                <a:latin typeface="Consolas" panose="020B0609020204030204" pitchFamily="49" charset="0"/>
              </a:rPr>
              <a:t>, </a:t>
            </a:r>
            <a:r>
              <a:rPr lang="en-US" altLang="en-US" dirty="0" err="1">
                <a:latin typeface="Consolas" panose="020B0609020204030204" pitchFamily="49" charset="0"/>
              </a:rPr>
              <a:t>classNumber</a:t>
            </a:r>
            <a:r>
              <a:rPr lang="en-US" altLang="en-US" dirty="0">
                <a:latin typeface="Consolas" panose="020B0609020204030204" pitchFamily="49" charset="0"/>
              </a:rPr>
              <a:t>);	     </a:t>
            </a:r>
            <a:r>
              <a:rPr lang="en-US" dirty="0">
                <a:solidFill>
                  <a:srgbClr val="008000"/>
                </a:solidFill>
                <a:latin typeface="Consolas" charset="0"/>
              </a:rPr>
              <a:t>// You are in CS107</a:t>
            </a:r>
            <a:endParaRPr lang="en-US" altLang="en-US" dirty="0">
              <a:latin typeface="Consolas" panose="020B0609020204030204" pitchFamily="49" charset="0"/>
            </a:endParaRPr>
          </a:p>
          <a:p>
            <a:pPr lvl="1"/>
            <a:endParaRPr lang="en-US" altLang="en-US" dirty="0"/>
          </a:p>
          <a:p>
            <a:pPr marL="0" indent="0">
              <a:buNone/>
            </a:pPr>
            <a:r>
              <a:rPr lang="en-US" altLang="en-US" dirty="0" err="1">
                <a:latin typeface="Consolas" panose="020B0609020204030204" pitchFamily="49" charset="0"/>
              </a:rPr>
              <a:t>printf</a:t>
            </a:r>
            <a:r>
              <a:rPr lang="en-US" altLang="en-US" dirty="0"/>
              <a:t> makes it easy to print out the values of variables or expressions.  </a:t>
            </a:r>
          </a:p>
          <a:p>
            <a:pPr marL="0" indent="0">
              <a:buNone/>
            </a:pPr>
            <a:r>
              <a:rPr lang="en-US" altLang="en-US" dirty="0"/>
              <a:t>If you include </a:t>
            </a:r>
            <a:r>
              <a:rPr lang="en-US" altLang="en-US" i="1" dirty="0"/>
              <a:t>placeholders</a:t>
            </a:r>
            <a:r>
              <a:rPr lang="en-US" altLang="en-US" dirty="0"/>
              <a:t> in your printed text, </a:t>
            </a:r>
            <a:r>
              <a:rPr lang="en-US" altLang="en-US" dirty="0" err="1">
                <a:latin typeface="Consolas" panose="020B0609020204030204" pitchFamily="49" charset="0"/>
              </a:rPr>
              <a:t>printf</a:t>
            </a:r>
            <a:r>
              <a:rPr lang="en-US" altLang="en-US" dirty="0">
                <a:latin typeface="Consolas" panose="020B0609020204030204" pitchFamily="49" charset="0"/>
              </a:rPr>
              <a:t> </a:t>
            </a:r>
            <a:r>
              <a:rPr lang="en-US" altLang="en-US" dirty="0"/>
              <a:t>will replace each placeholder </a:t>
            </a:r>
            <a:r>
              <a:rPr lang="en-US" altLang="en-US" i="1" dirty="0"/>
              <a:t>in order </a:t>
            </a:r>
            <a:r>
              <a:rPr lang="en-US" altLang="en-US" dirty="0"/>
              <a:t>with the values of the parameters passed after the text.</a:t>
            </a:r>
          </a:p>
          <a:p>
            <a:pPr marL="0" indent="0">
              <a:buNone/>
            </a:pPr>
            <a:endParaRPr lang="en-US" altLang="en-US" dirty="0"/>
          </a:p>
          <a:p>
            <a:pPr marL="0" indent="0" algn="ctr">
              <a:buNone/>
            </a:pPr>
            <a:r>
              <a:rPr lang="en-US" altLang="en-US" dirty="0">
                <a:latin typeface="Consolas" panose="020B0609020204030204" pitchFamily="49" charset="0"/>
                <a:cs typeface="Consolas" panose="020B0609020204030204" pitchFamily="49" charset="0"/>
              </a:rPr>
              <a:t>%s (string)     %d (integer)     %f (double)</a:t>
            </a:r>
          </a:p>
        </p:txBody>
      </p:sp>
    </p:spTree>
    <p:extLst>
      <p:ext uri="{BB962C8B-B14F-4D97-AF65-F5344CB8AC3E}">
        <p14:creationId xmlns:p14="http://schemas.microsoft.com/office/powerpoint/2010/main" val="363165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2B37-F15D-7142-B7B5-EDA1C863990B}"/>
              </a:ext>
            </a:extLst>
          </p:cNvPr>
          <p:cNvSpPr>
            <a:spLocks noGrp="1"/>
          </p:cNvSpPr>
          <p:nvPr>
            <p:ph type="title"/>
          </p:nvPr>
        </p:nvSpPr>
        <p:spPr/>
        <p:txBody>
          <a:bodyPr/>
          <a:lstStyle/>
          <a:p>
            <a:r>
              <a:rPr lang="en-US" dirty="0"/>
              <a:t>CS107 Learning Goals</a:t>
            </a:r>
          </a:p>
        </p:txBody>
      </p:sp>
      <p:sp>
        <p:nvSpPr>
          <p:cNvPr id="3" name="Content Placeholder 2">
            <a:extLst>
              <a:ext uri="{FF2B5EF4-FFF2-40B4-BE49-F238E27FC236}">
                <a16:creationId xmlns:a16="http://schemas.microsoft.com/office/drawing/2014/main" id="{CADFBDA0-E97F-E141-8085-3960B98D68C1}"/>
              </a:ext>
            </a:extLst>
          </p:cNvPr>
          <p:cNvSpPr>
            <a:spLocks noGrp="1"/>
          </p:cNvSpPr>
          <p:nvPr>
            <p:ph idx="1"/>
          </p:nvPr>
        </p:nvSpPr>
        <p:spPr/>
        <p:txBody>
          <a:bodyPr/>
          <a:lstStyle/>
          <a:p>
            <a:pPr marL="0" indent="0">
              <a:spcBef>
                <a:spcPts val="500"/>
              </a:spcBef>
              <a:buNone/>
            </a:pPr>
            <a:r>
              <a:rPr lang="en-US" dirty="0"/>
              <a:t>The goals for CS107 are for students to gain </a:t>
            </a:r>
            <a:r>
              <a:rPr lang="en-US" b="1" dirty="0"/>
              <a:t>mastery</a:t>
            </a:r>
            <a:r>
              <a:rPr lang="en-US" dirty="0"/>
              <a:t> of</a:t>
            </a:r>
          </a:p>
          <a:p>
            <a:pPr marL="0" indent="0">
              <a:spcBef>
                <a:spcPts val="500"/>
              </a:spcBef>
              <a:buNone/>
            </a:pPr>
            <a:r>
              <a:rPr lang="en-US" dirty="0"/>
              <a:t>	- writing C programs with complex use of memory and pointers</a:t>
            </a:r>
          </a:p>
          <a:p>
            <a:pPr marL="0" indent="0">
              <a:spcBef>
                <a:spcPts val="500"/>
              </a:spcBef>
              <a:buNone/>
            </a:pPr>
            <a:r>
              <a:rPr lang="en-US" dirty="0"/>
              <a:t>	- an accurate model of the address space and compile/runtime behavior 	   of C programs</a:t>
            </a:r>
          </a:p>
          <a:p>
            <a:pPr marL="0" indent="0">
              <a:spcBef>
                <a:spcPts val="500"/>
              </a:spcBef>
              <a:buNone/>
            </a:pPr>
            <a:r>
              <a:rPr lang="en-US" dirty="0"/>
              <a:t>to achieve </a:t>
            </a:r>
            <a:r>
              <a:rPr lang="en-US" b="1" dirty="0"/>
              <a:t>competence</a:t>
            </a:r>
            <a:r>
              <a:rPr lang="en-US" dirty="0"/>
              <a:t> in</a:t>
            </a:r>
          </a:p>
          <a:p>
            <a:pPr marL="0" indent="0">
              <a:spcBef>
                <a:spcPts val="500"/>
              </a:spcBef>
              <a:buNone/>
            </a:pPr>
            <a:r>
              <a:rPr lang="en-US" dirty="0"/>
              <a:t>	- translating C to/from assembly</a:t>
            </a:r>
          </a:p>
          <a:p>
            <a:pPr marL="0" indent="0">
              <a:spcBef>
                <a:spcPts val="500"/>
              </a:spcBef>
              <a:buNone/>
            </a:pPr>
            <a:r>
              <a:rPr lang="en-US" dirty="0"/>
              <a:t>	- writing programs that respect the limitations of computer arithmetic</a:t>
            </a:r>
          </a:p>
          <a:p>
            <a:pPr marL="0" indent="0">
              <a:spcBef>
                <a:spcPts val="500"/>
              </a:spcBef>
              <a:buNone/>
            </a:pPr>
            <a:r>
              <a:rPr lang="en-US" dirty="0"/>
              <a:t>	- identifying bottlenecks and improving runtime performance</a:t>
            </a:r>
          </a:p>
          <a:p>
            <a:pPr marL="0" indent="0">
              <a:spcBef>
                <a:spcPts val="500"/>
              </a:spcBef>
              <a:buNone/>
            </a:pPr>
            <a:r>
              <a:rPr lang="en-US" dirty="0"/>
              <a:t>	- working effectively in a Unix development environment</a:t>
            </a:r>
          </a:p>
          <a:p>
            <a:pPr marL="0" indent="0">
              <a:spcBef>
                <a:spcPts val="500"/>
              </a:spcBef>
              <a:buNone/>
            </a:pPr>
            <a:r>
              <a:rPr lang="en-US" dirty="0"/>
              <a:t>and have </a:t>
            </a:r>
            <a:r>
              <a:rPr lang="en-US" b="1" dirty="0"/>
              <a:t>exposure</a:t>
            </a:r>
            <a:r>
              <a:rPr lang="en-US" dirty="0"/>
              <a:t> to</a:t>
            </a:r>
          </a:p>
          <a:p>
            <a:pPr marL="0" indent="0">
              <a:spcBef>
                <a:spcPts val="500"/>
              </a:spcBef>
              <a:buNone/>
            </a:pPr>
            <a:r>
              <a:rPr lang="en-US" dirty="0"/>
              <a:t>	- a working understanding of the basics of computer architecture</a:t>
            </a:r>
          </a:p>
          <a:p>
            <a:pPr marL="0" indent="0">
              <a:spcBef>
                <a:spcPts val="500"/>
              </a:spcBef>
              <a:buNone/>
            </a:pPr>
            <a:endParaRPr lang="en-US" dirty="0"/>
          </a:p>
        </p:txBody>
      </p:sp>
    </p:spTree>
    <p:extLst>
      <p:ext uri="{BB962C8B-B14F-4D97-AF65-F5344CB8AC3E}">
        <p14:creationId xmlns:p14="http://schemas.microsoft.com/office/powerpoint/2010/main" val="14323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B87C-C336-C048-9C5C-236CE148E5AC}"/>
              </a:ext>
            </a:extLst>
          </p:cNvPr>
          <p:cNvSpPr>
            <a:spLocks noGrp="1"/>
          </p:cNvSpPr>
          <p:nvPr>
            <p:ph type="title"/>
          </p:nvPr>
        </p:nvSpPr>
        <p:spPr/>
        <p:txBody>
          <a:bodyPr/>
          <a:lstStyle/>
          <a:p>
            <a:r>
              <a:rPr lang="en-US" dirty="0"/>
              <a:t>Writing, Debugging and Compiling</a:t>
            </a:r>
          </a:p>
        </p:txBody>
      </p:sp>
      <p:sp>
        <p:nvSpPr>
          <p:cNvPr id="3" name="Content Placeholder 2">
            <a:extLst>
              <a:ext uri="{FF2B5EF4-FFF2-40B4-BE49-F238E27FC236}">
                <a16:creationId xmlns:a16="http://schemas.microsoft.com/office/drawing/2014/main" id="{419AF00D-4CD9-9643-BBD1-B5F66175CE3C}"/>
              </a:ext>
            </a:extLst>
          </p:cNvPr>
          <p:cNvSpPr>
            <a:spLocks noGrp="1"/>
          </p:cNvSpPr>
          <p:nvPr>
            <p:ph idx="1"/>
          </p:nvPr>
        </p:nvSpPr>
        <p:spPr/>
        <p:txBody>
          <a:bodyPr/>
          <a:lstStyle/>
          <a:p>
            <a:pPr marL="0" indent="0">
              <a:buNone/>
            </a:pPr>
            <a:r>
              <a:rPr lang="en-US" dirty="0"/>
              <a:t>We will use:</a:t>
            </a:r>
          </a:p>
          <a:p>
            <a:r>
              <a:rPr lang="en-US" dirty="0"/>
              <a:t>the </a:t>
            </a:r>
            <a:r>
              <a:rPr lang="en-US" b="1" dirty="0"/>
              <a:t>emacs</a:t>
            </a:r>
            <a:r>
              <a:rPr lang="en-US" dirty="0"/>
              <a:t> text editor to write our C programs.</a:t>
            </a:r>
          </a:p>
          <a:p>
            <a:r>
              <a:rPr lang="en-US" dirty="0"/>
              <a:t>the </a:t>
            </a:r>
            <a:r>
              <a:rPr lang="en-US" b="1" dirty="0" err="1"/>
              <a:t>gcc</a:t>
            </a:r>
            <a:r>
              <a:rPr lang="en-US" b="1" dirty="0"/>
              <a:t> </a:t>
            </a:r>
            <a:r>
              <a:rPr lang="en-US" dirty="0"/>
              <a:t>and </a:t>
            </a:r>
            <a:r>
              <a:rPr lang="en-US" b="1" dirty="0"/>
              <a:t>make </a:t>
            </a:r>
            <a:r>
              <a:rPr lang="en-US" dirty="0"/>
              <a:t>tools to compile our C programs.</a:t>
            </a:r>
          </a:p>
          <a:p>
            <a:r>
              <a:rPr lang="en-US" dirty="0"/>
              <a:t>the </a:t>
            </a:r>
            <a:r>
              <a:rPr lang="en-US" b="1" dirty="0" err="1"/>
              <a:t>gdb</a:t>
            </a:r>
            <a:r>
              <a:rPr lang="en-US" dirty="0"/>
              <a:t> debugger to debug our programs.</a:t>
            </a:r>
          </a:p>
          <a:p>
            <a:r>
              <a:rPr lang="en-US" dirty="0"/>
              <a:t>the </a:t>
            </a:r>
            <a:r>
              <a:rPr lang="en-US" b="1" dirty="0" err="1"/>
              <a:t>valgrind</a:t>
            </a:r>
            <a:r>
              <a:rPr lang="en-US" dirty="0"/>
              <a:t> tools to debug memory errors, and measure the efficiency of our programs.</a:t>
            </a:r>
          </a:p>
        </p:txBody>
      </p:sp>
    </p:spTree>
    <p:extLst>
      <p:ext uri="{BB962C8B-B14F-4D97-AF65-F5344CB8AC3E}">
        <p14:creationId xmlns:p14="http://schemas.microsoft.com/office/powerpoint/2010/main" val="2693071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3C411-E45A-9F48-BD75-30A4A64033CE}"/>
              </a:ext>
            </a:extLst>
          </p:cNvPr>
          <p:cNvSpPr>
            <a:spLocks noGrp="1"/>
          </p:cNvSpPr>
          <p:nvPr>
            <p:ph type="title"/>
          </p:nvPr>
        </p:nvSpPr>
        <p:spPr/>
        <p:txBody>
          <a:bodyPr/>
          <a:lstStyle/>
          <a:p>
            <a:r>
              <a:rPr lang="en-US" dirty="0"/>
              <a:t>Text Editor</a:t>
            </a:r>
          </a:p>
        </p:txBody>
      </p:sp>
      <p:sp>
        <p:nvSpPr>
          <p:cNvPr id="3" name="Content Placeholder 2">
            <a:extLst>
              <a:ext uri="{FF2B5EF4-FFF2-40B4-BE49-F238E27FC236}">
                <a16:creationId xmlns:a16="http://schemas.microsoft.com/office/drawing/2014/main" id="{3BEC85DE-61CC-BE4B-B474-FF32F7CCC92C}"/>
              </a:ext>
            </a:extLst>
          </p:cNvPr>
          <p:cNvSpPr>
            <a:spLocks noGrp="1"/>
          </p:cNvSpPr>
          <p:nvPr>
            <p:ph idx="1"/>
          </p:nvPr>
        </p:nvSpPr>
        <p:spPr/>
        <p:txBody>
          <a:bodyPr/>
          <a:lstStyle/>
          <a:p>
            <a:r>
              <a:rPr lang="en-US" b="1" dirty="0"/>
              <a:t>Emacs</a:t>
            </a:r>
            <a:r>
              <a:rPr lang="en-US" dirty="0"/>
              <a:t> is the editor we recommend and will use this quarter in lectures and labs to write and edit C programs.</a:t>
            </a:r>
          </a:p>
          <a:p>
            <a:r>
              <a:rPr lang="en-US" dirty="0"/>
              <a:t>There are helpful </a:t>
            </a:r>
            <a:r>
              <a:rPr lang="en-US" b="1" dirty="0"/>
              <a:t>emacs</a:t>
            </a:r>
            <a:r>
              <a:rPr lang="en-US" dirty="0"/>
              <a:t> tips and guides on the Resources page of the course website.</a:t>
            </a:r>
          </a:p>
          <a:p>
            <a:r>
              <a:rPr lang="en-US" dirty="0"/>
              <a:t>We will only support the </a:t>
            </a:r>
            <a:r>
              <a:rPr lang="en-US" b="1" dirty="0"/>
              <a:t>emacs</a:t>
            </a:r>
            <a:r>
              <a:rPr lang="en-US" dirty="0"/>
              <a:t> text editor this quarter for working on programs.  In particular, we </a:t>
            </a:r>
            <a:r>
              <a:rPr lang="en-US" b="1" dirty="0"/>
              <a:t>do not recommend</a:t>
            </a:r>
            <a:r>
              <a:rPr lang="en-US" dirty="0"/>
              <a:t> using a local text editor such as Sublime Text due to risks of data loss.</a:t>
            </a:r>
          </a:p>
        </p:txBody>
      </p:sp>
    </p:spTree>
    <p:extLst>
      <p:ext uri="{BB962C8B-B14F-4D97-AF65-F5344CB8AC3E}">
        <p14:creationId xmlns:p14="http://schemas.microsoft.com/office/powerpoint/2010/main" val="137861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2E77A5-EDA8-6841-8D8B-141154FF19B1}"/>
              </a:ext>
            </a:extLst>
          </p:cNvPr>
          <p:cNvSpPr>
            <a:spLocks noGrp="1"/>
          </p:cNvSpPr>
          <p:nvPr>
            <p:ph type="title"/>
          </p:nvPr>
        </p:nvSpPr>
        <p:spPr/>
        <p:txBody>
          <a:bodyPr/>
          <a:lstStyle/>
          <a:p>
            <a:r>
              <a:rPr lang="en-US" dirty="0"/>
              <a:t>Demo: Compiling And Running A C Program</a:t>
            </a:r>
          </a:p>
        </p:txBody>
      </p:sp>
      <p:pic>
        <p:nvPicPr>
          <p:cNvPr id="7" name="Image" descr="Image">
            <a:extLst>
              <a:ext uri="{FF2B5EF4-FFF2-40B4-BE49-F238E27FC236}">
                <a16:creationId xmlns:a16="http://schemas.microsoft.com/office/drawing/2014/main" id="{8DB01688-24D5-CF45-A991-E7DA2987886F}"/>
              </a:ext>
            </a:extLst>
          </p:cNvPr>
          <p:cNvPicPr>
            <a:picLocks noChangeAspect="1"/>
          </p:cNvPicPr>
          <p:nvPr/>
        </p:nvPicPr>
        <p:blipFill>
          <a:blip r:embed="rId3">
            <a:extLst/>
          </a:blip>
          <a:stretch>
            <a:fillRect/>
          </a:stretch>
        </p:blipFill>
        <p:spPr>
          <a:xfrm>
            <a:off x="5539328" y="4589467"/>
            <a:ext cx="1127632" cy="1127632"/>
          </a:xfrm>
          <a:prstGeom prst="rect">
            <a:avLst/>
          </a:prstGeom>
          <a:ln w="12700">
            <a:miter lim="400000"/>
          </a:ln>
        </p:spPr>
      </p:pic>
    </p:spTree>
    <p:extLst>
      <p:ext uri="{BB962C8B-B14F-4D97-AF65-F5344CB8AC3E}">
        <p14:creationId xmlns:p14="http://schemas.microsoft.com/office/powerpoint/2010/main" val="2131690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0645-217B-B545-B4DB-B0E8D2B0A95E}"/>
              </a:ext>
            </a:extLst>
          </p:cNvPr>
          <p:cNvSpPr>
            <a:spLocks noGrp="1"/>
          </p:cNvSpPr>
          <p:nvPr>
            <p:ph type="title"/>
          </p:nvPr>
        </p:nvSpPr>
        <p:spPr/>
        <p:txBody>
          <a:bodyPr/>
          <a:lstStyle/>
          <a:p>
            <a:r>
              <a:rPr lang="en-US" dirty="0"/>
              <a:t>Working On C Programs Recap</a:t>
            </a:r>
          </a:p>
        </p:txBody>
      </p:sp>
      <p:sp>
        <p:nvSpPr>
          <p:cNvPr id="3" name="Content Placeholder 2">
            <a:extLst>
              <a:ext uri="{FF2B5EF4-FFF2-40B4-BE49-F238E27FC236}">
                <a16:creationId xmlns:a16="http://schemas.microsoft.com/office/drawing/2014/main" id="{33F8C2B0-7297-4F42-8297-DD96D10EFDEE}"/>
              </a:ext>
            </a:extLst>
          </p:cNvPr>
          <p:cNvSpPr>
            <a:spLocks noGrp="1"/>
          </p:cNvSpPr>
          <p:nvPr>
            <p:ph idx="1"/>
          </p:nvPr>
        </p:nvSpPr>
        <p:spPr/>
        <p:txBody>
          <a:bodyPr/>
          <a:lstStyle/>
          <a:p>
            <a:r>
              <a:rPr lang="en-US" b="1" dirty="0" err="1"/>
              <a:t>ssh</a:t>
            </a:r>
            <a:r>
              <a:rPr lang="en-US" dirty="0"/>
              <a:t> – remotely log in to Myth computers</a:t>
            </a:r>
          </a:p>
          <a:p>
            <a:r>
              <a:rPr lang="en-US" b="1" dirty="0"/>
              <a:t>Emacs</a:t>
            </a:r>
            <a:r>
              <a:rPr lang="en-US" dirty="0"/>
              <a:t> – text editor to write and edit C programs</a:t>
            </a:r>
          </a:p>
          <a:p>
            <a:pPr lvl="1"/>
            <a:r>
              <a:rPr lang="en-US" dirty="0"/>
              <a:t>Use the mouse to position cursor, scroll, and highlight text</a:t>
            </a:r>
          </a:p>
          <a:p>
            <a:pPr lvl="1"/>
            <a:r>
              <a:rPr lang="en-US" dirty="0" err="1"/>
              <a:t>Ctl</a:t>
            </a:r>
            <a:r>
              <a:rPr lang="en-US" dirty="0"/>
              <a:t>-x </a:t>
            </a:r>
            <a:r>
              <a:rPr lang="en-US" dirty="0" err="1"/>
              <a:t>Ctl</a:t>
            </a:r>
            <a:r>
              <a:rPr lang="en-US" dirty="0"/>
              <a:t>-s to save, </a:t>
            </a:r>
            <a:r>
              <a:rPr lang="en-US" dirty="0" err="1"/>
              <a:t>Ctl</a:t>
            </a:r>
            <a:r>
              <a:rPr lang="en-US" dirty="0"/>
              <a:t>-x </a:t>
            </a:r>
            <a:r>
              <a:rPr lang="en-US" dirty="0" err="1"/>
              <a:t>Ctl</a:t>
            </a:r>
            <a:r>
              <a:rPr lang="en-US" dirty="0"/>
              <a:t>-c to quit</a:t>
            </a:r>
          </a:p>
          <a:p>
            <a:r>
              <a:rPr lang="en-US" b="1" dirty="0"/>
              <a:t>make</a:t>
            </a:r>
            <a:r>
              <a:rPr lang="en-US" dirty="0"/>
              <a:t> – compile program using provided </a:t>
            </a:r>
            <a:r>
              <a:rPr lang="en-US" dirty="0" err="1"/>
              <a:t>Makefile</a:t>
            </a:r>
            <a:endParaRPr lang="en-US" dirty="0"/>
          </a:p>
          <a:p>
            <a:r>
              <a:rPr lang="en-US" b="1" dirty="0"/>
              <a:t>./</a:t>
            </a:r>
            <a:r>
              <a:rPr lang="en-US" b="1" dirty="0" err="1"/>
              <a:t>myprogram</a:t>
            </a:r>
            <a:r>
              <a:rPr lang="en-US" dirty="0"/>
              <a:t> – run executable program (optionally with arguments)</a:t>
            </a:r>
          </a:p>
          <a:p>
            <a:r>
              <a:rPr lang="en-US" b="1" dirty="0"/>
              <a:t>make clean</a:t>
            </a:r>
            <a:r>
              <a:rPr lang="en-US" dirty="0"/>
              <a:t> – remove executables and other compiler files</a:t>
            </a:r>
          </a:p>
          <a:p>
            <a:r>
              <a:rPr lang="en-US" dirty="0"/>
              <a:t>Lecture code is accessible at </a:t>
            </a:r>
            <a:r>
              <a:rPr lang="en-US" b="1" dirty="0"/>
              <a:t>/</a:t>
            </a:r>
            <a:r>
              <a:rPr lang="en-US" b="1" dirty="0" err="1"/>
              <a:t>afs</a:t>
            </a:r>
            <a:r>
              <a:rPr lang="en-US" b="1" dirty="0"/>
              <a:t>/</a:t>
            </a:r>
            <a:r>
              <a:rPr lang="en-US" b="1" dirty="0" err="1"/>
              <a:t>ir</a:t>
            </a:r>
            <a:r>
              <a:rPr lang="en-US" b="1" dirty="0"/>
              <a:t>/class/cs107/samples/</a:t>
            </a:r>
            <a:r>
              <a:rPr lang="en-US" b="1" dirty="0" err="1"/>
              <a:t>lect</a:t>
            </a:r>
            <a:r>
              <a:rPr lang="en-US" b="1" dirty="0"/>
              <a:t>[N]</a:t>
            </a:r>
          </a:p>
          <a:p>
            <a:pPr lvl="1"/>
            <a:r>
              <a:rPr lang="en-US" dirty="0"/>
              <a:t>Hint: try looking up the </a:t>
            </a:r>
            <a:r>
              <a:rPr lang="en-US" b="1" dirty="0" err="1"/>
              <a:t>cp</a:t>
            </a:r>
            <a:r>
              <a:rPr lang="en-US" dirty="0"/>
              <a:t> command for how to make your own copy to edit/run!</a:t>
            </a:r>
          </a:p>
          <a:p>
            <a:pPr marL="0" indent="0">
              <a:buNone/>
            </a:pPr>
            <a:r>
              <a:rPr lang="en-US" dirty="0"/>
              <a:t>See the Resources page of the course website for more commands, and a complete reference.</a:t>
            </a:r>
          </a:p>
        </p:txBody>
      </p:sp>
    </p:spTree>
    <p:extLst>
      <p:ext uri="{BB962C8B-B14F-4D97-AF65-F5344CB8AC3E}">
        <p14:creationId xmlns:p14="http://schemas.microsoft.com/office/powerpoint/2010/main" val="573025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FD60F-8103-5D46-B399-6E500F31D807}"/>
              </a:ext>
            </a:extLst>
          </p:cNvPr>
          <p:cNvSpPr>
            <a:spLocks noGrp="1"/>
          </p:cNvSpPr>
          <p:nvPr>
            <p:ph type="title"/>
          </p:nvPr>
        </p:nvSpPr>
        <p:spPr/>
        <p:txBody>
          <a:bodyPr/>
          <a:lstStyle/>
          <a:p>
            <a:r>
              <a:rPr lang="en-US" dirty="0"/>
              <a:t>assign0</a:t>
            </a:r>
          </a:p>
        </p:txBody>
      </p:sp>
      <p:sp>
        <p:nvSpPr>
          <p:cNvPr id="3" name="Content Placeholder 2">
            <a:extLst>
              <a:ext uri="{FF2B5EF4-FFF2-40B4-BE49-F238E27FC236}">
                <a16:creationId xmlns:a16="http://schemas.microsoft.com/office/drawing/2014/main" id="{CC96AAF1-298C-E044-B9F2-DD6C3577123E}"/>
              </a:ext>
            </a:extLst>
          </p:cNvPr>
          <p:cNvSpPr>
            <a:spLocks noGrp="1"/>
          </p:cNvSpPr>
          <p:nvPr>
            <p:ph idx="1"/>
          </p:nvPr>
        </p:nvSpPr>
        <p:spPr/>
        <p:txBody>
          <a:bodyPr/>
          <a:lstStyle/>
          <a:p>
            <a:pPr marL="0" indent="0">
              <a:buNone/>
            </a:pPr>
            <a:r>
              <a:rPr lang="en-US" b="1" dirty="0"/>
              <a:t>Assignment 0 </a:t>
            </a:r>
            <a:r>
              <a:rPr lang="en-US" dirty="0"/>
              <a:t>(Introduction to Unix and C) is released on the course website, and is due in one week on </a:t>
            </a:r>
            <a:r>
              <a:rPr lang="en-US" b="1" dirty="0"/>
              <a:t>Mon. 4/8 at 11:59PM PST</a:t>
            </a:r>
            <a:r>
              <a:rPr lang="en-US" dirty="0"/>
              <a:t>.</a:t>
            </a:r>
            <a:endParaRPr lang="en-US" b="1" dirty="0"/>
          </a:p>
          <a:p>
            <a:endParaRPr lang="en-US" dirty="0"/>
          </a:p>
          <a:p>
            <a:pPr marL="0" indent="0">
              <a:buNone/>
            </a:pPr>
            <a:r>
              <a:rPr lang="en-US" dirty="0"/>
              <a:t>There are </a:t>
            </a:r>
            <a:r>
              <a:rPr lang="en-US" b="1" dirty="0"/>
              <a:t>5</a:t>
            </a:r>
            <a:r>
              <a:rPr lang="en-US" dirty="0"/>
              <a:t> parts to the assignment, which is meant to get you comfortable using the command line, and editing/compiling/running C programs:</a:t>
            </a:r>
          </a:p>
          <a:p>
            <a:r>
              <a:rPr lang="en-US" dirty="0"/>
              <a:t>Visit the </a:t>
            </a:r>
            <a:r>
              <a:rPr lang="en-US" b="1" dirty="0"/>
              <a:t>Resources</a:t>
            </a:r>
            <a:r>
              <a:rPr lang="en-US" dirty="0"/>
              <a:t> page to become familiar with different Unix commands</a:t>
            </a:r>
          </a:p>
          <a:p>
            <a:r>
              <a:rPr lang="en-US" b="1" dirty="0"/>
              <a:t>Clone</a:t>
            </a:r>
            <a:r>
              <a:rPr lang="en-US" dirty="0"/>
              <a:t> the assign0 starter project</a:t>
            </a:r>
          </a:p>
          <a:p>
            <a:r>
              <a:rPr lang="en-US" b="1" dirty="0"/>
              <a:t>Answer</a:t>
            </a:r>
            <a:r>
              <a:rPr lang="en-US" dirty="0"/>
              <a:t> several questions in </a:t>
            </a:r>
            <a:r>
              <a:rPr lang="en-US" dirty="0" err="1">
                <a:latin typeface="Consolas" panose="020B0609020204030204" pitchFamily="49" charset="0"/>
                <a:cs typeface="Consolas" panose="020B0609020204030204" pitchFamily="49" charset="0"/>
              </a:rPr>
              <a:t>readme.txt</a:t>
            </a:r>
            <a:endParaRPr lang="en-US" dirty="0">
              <a:latin typeface="Consolas" panose="020B0609020204030204" pitchFamily="49" charset="0"/>
              <a:cs typeface="Consolas" panose="020B0609020204030204" pitchFamily="49" charset="0"/>
            </a:endParaRPr>
          </a:p>
          <a:p>
            <a:r>
              <a:rPr lang="en-US" b="1" dirty="0"/>
              <a:t>Compile </a:t>
            </a:r>
            <a:r>
              <a:rPr lang="en-US" dirty="0"/>
              <a:t>a provided C program and </a:t>
            </a:r>
            <a:r>
              <a:rPr lang="en-US" b="1" dirty="0"/>
              <a:t>modify</a:t>
            </a:r>
            <a:r>
              <a:rPr lang="en-US" dirty="0"/>
              <a:t> it</a:t>
            </a:r>
          </a:p>
          <a:p>
            <a:r>
              <a:rPr lang="en-US" b="1" dirty="0"/>
              <a:t>Submit</a:t>
            </a:r>
            <a:r>
              <a:rPr lang="en-US" dirty="0"/>
              <a:t> the assignment</a:t>
            </a:r>
            <a:endParaRPr lang="en-US" b="1" dirty="0"/>
          </a:p>
        </p:txBody>
      </p:sp>
    </p:spTree>
    <p:extLst>
      <p:ext uri="{BB962C8B-B14F-4D97-AF65-F5344CB8AC3E}">
        <p14:creationId xmlns:p14="http://schemas.microsoft.com/office/powerpoint/2010/main" val="374587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9B2C88-C776-9442-BD79-37E8C4F7863B}"/>
              </a:ext>
            </a:extLst>
          </p:cNvPr>
          <p:cNvSpPr>
            <a:spLocks noGrp="1"/>
          </p:cNvSpPr>
          <p:nvPr>
            <p:ph type="title"/>
          </p:nvPr>
        </p:nvSpPr>
        <p:spPr/>
        <p:txBody>
          <a:bodyPr/>
          <a:lstStyle/>
          <a:p>
            <a:r>
              <a:rPr lang="en-US" dirty="0"/>
              <a:t>Recap</a:t>
            </a:r>
          </a:p>
        </p:txBody>
      </p:sp>
      <p:sp>
        <p:nvSpPr>
          <p:cNvPr id="5" name="Content Placeholder 4">
            <a:extLst>
              <a:ext uri="{FF2B5EF4-FFF2-40B4-BE49-F238E27FC236}">
                <a16:creationId xmlns:a16="http://schemas.microsoft.com/office/drawing/2014/main" id="{AF839203-217E-6146-9D0E-2F420A0D3088}"/>
              </a:ext>
            </a:extLst>
          </p:cNvPr>
          <p:cNvSpPr>
            <a:spLocks noGrp="1"/>
          </p:cNvSpPr>
          <p:nvPr>
            <p:ph idx="1"/>
          </p:nvPr>
        </p:nvSpPr>
        <p:spPr/>
        <p:txBody>
          <a:bodyPr/>
          <a:lstStyle/>
          <a:p>
            <a:r>
              <a:rPr lang="en-US" dirty="0"/>
              <a:t>CS107 is a programming class in C that teaches you about what goes on under the hood of programming languages and software.</a:t>
            </a:r>
          </a:p>
          <a:p>
            <a:r>
              <a:rPr lang="en-US" dirty="0"/>
              <a:t>We’ll use Unix and command line tools to write, debug and run our programs.</a:t>
            </a:r>
          </a:p>
          <a:p>
            <a:r>
              <a:rPr lang="en-US" dirty="0"/>
              <a:t>Please visit the course website, cs107.stanford.edu, where you can read the General Information Handout, information about the Honor Code in CS107, and more about CS107 course policies and logistics.</a:t>
            </a:r>
          </a:p>
          <a:p>
            <a:endParaRPr lang="en-US" dirty="0"/>
          </a:p>
          <a:p>
            <a:pPr marL="0" indent="0">
              <a:buNone/>
            </a:pPr>
            <a:r>
              <a:rPr lang="en-US" b="1" dirty="0"/>
              <a:t>We’re looking forward to an awesome quarter!</a:t>
            </a:r>
            <a:endParaRPr lang="en-US" dirty="0"/>
          </a:p>
          <a:p>
            <a:pPr marL="0" indent="0">
              <a:buNone/>
            </a:pPr>
            <a:endParaRPr lang="en-US" b="1" dirty="0"/>
          </a:p>
          <a:p>
            <a:pPr marL="0" indent="0">
              <a:buNone/>
            </a:pPr>
            <a:endParaRPr lang="en-US" b="1" dirty="0"/>
          </a:p>
          <a:p>
            <a:pPr marL="0" indent="0">
              <a:buNone/>
            </a:pPr>
            <a:r>
              <a:rPr lang="en-US" b="1" dirty="0"/>
              <a:t>Next time:</a:t>
            </a:r>
            <a:r>
              <a:rPr lang="en-US" dirty="0"/>
              <a:t> </a:t>
            </a:r>
            <a:r>
              <a:rPr lang="en-US" i="1" dirty="0"/>
              <a:t>How can a computer represent integer numbers?</a:t>
            </a:r>
            <a:r>
              <a:rPr lang="en-US" dirty="0"/>
              <a:t> </a:t>
            </a:r>
            <a:endParaRPr lang="en-US" b="1" dirty="0"/>
          </a:p>
        </p:txBody>
      </p:sp>
    </p:spTree>
    <p:extLst>
      <p:ext uri="{BB962C8B-B14F-4D97-AF65-F5344CB8AC3E}">
        <p14:creationId xmlns:p14="http://schemas.microsoft.com/office/powerpoint/2010/main" val="2157148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703B-5F91-E244-830D-6F870236E1F5}"/>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F179511B-6901-5647-AE2A-D9B5CCEA7864}"/>
              </a:ext>
            </a:extLst>
          </p:cNvPr>
          <p:cNvSpPr>
            <a:spLocks noGrp="1"/>
          </p:cNvSpPr>
          <p:nvPr>
            <p:ph idx="1"/>
          </p:nvPr>
        </p:nvSpPr>
        <p:spPr/>
        <p:txBody>
          <a:bodyPr/>
          <a:lstStyle/>
          <a:p>
            <a:pPr marL="514350" indent="-514350">
              <a:buFont typeface="+mj-lt"/>
              <a:buAutoNum type="arabicPeriod"/>
            </a:pPr>
            <a:r>
              <a:rPr lang="en-US" b="1" dirty="0"/>
              <a:t>Bits and Bytes - </a:t>
            </a:r>
            <a:r>
              <a:rPr lang="en-US" i="1" dirty="0"/>
              <a:t>How can a computer represent integer numbers?</a:t>
            </a:r>
          </a:p>
          <a:p>
            <a:pPr marL="514350" indent="-514350">
              <a:buFont typeface="+mj-lt"/>
              <a:buAutoNum type="arabicPeriod"/>
            </a:pPr>
            <a:r>
              <a:rPr lang="en-US" b="1" dirty="0"/>
              <a:t>Chars and C-Strings - </a:t>
            </a:r>
            <a:r>
              <a:rPr lang="en-US" i="1" dirty="0"/>
              <a:t>How can a computer represent and manipulate more complex data like text?</a:t>
            </a:r>
          </a:p>
          <a:p>
            <a:pPr marL="514350" indent="-514350">
              <a:buFont typeface="+mj-lt"/>
              <a:buAutoNum type="arabicPeriod"/>
            </a:pPr>
            <a:r>
              <a:rPr lang="en-US" b="1" dirty="0"/>
              <a:t>Pointers, Stack and Heap – </a:t>
            </a:r>
            <a:r>
              <a:rPr lang="en-US" i="1" dirty="0"/>
              <a:t>How can we effectively manage all types of memory in our programs?</a:t>
            </a:r>
          </a:p>
          <a:p>
            <a:pPr marL="514350" indent="-514350">
              <a:buFont typeface="+mj-lt"/>
              <a:buAutoNum type="arabicPeriod"/>
            </a:pPr>
            <a:r>
              <a:rPr lang="en-US" b="1" dirty="0"/>
              <a:t>Generics - </a:t>
            </a:r>
            <a:r>
              <a:rPr lang="en-US" i="1" dirty="0"/>
              <a:t>How can we use our knowledge of memory and data representation to write code that works with any data type?</a:t>
            </a:r>
            <a:r>
              <a:rPr lang="en-US" dirty="0"/>
              <a:t> </a:t>
            </a:r>
          </a:p>
          <a:p>
            <a:pPr marL="514350" indent="-514350">
              <a:buFont typeface="+mj-lt"/>
              <a:buAutoNum type="arabicPeriod"/>
            </a:pPr>
            <a:r>
              <a:rPr lang="en-US" b="1" dirty="0"/>
              <a:t>Floats - </a:t>
            </a:r>
            <a:r>
              <a:rPr lang="en-US" i="1" dirty="0"/>
              <a:t>How can a computer represent floating point numbers in addition to integer numbers?</a:t>
            </a:r>
          </a:p>
          <a:p>
            <a:pPr marL="514350" indent="-514350">
              <a:buFont typeface="+mj-lt"/>
              <a:buAutoNum type="arabicPeriod"/>
            </a:pPr>
            <a:r>
              <a:rPr lang="en-US" b="1" dirty="0"/>
              <a:t>Assembly - </a:t>
            </a:r>
            <a:r>
              <a:rPr lang="en-US" i="1" dirty="0"/>
              <a:t>How does a computer interpret and execute C programs?</a:t>
            </a:r>
            <a:r>
              <a:rPr lang="en-US" dirty="0"/>
              <a:t> </a:t>
            </a:r>
          </a:p>
          <a:p>
            <a:pPr marL="514350" indent="-514350">
              <a:buFont typeface="+mj-lt"/>
              <a:buAutoNum type="arabicPeriod"/>
            </a:pPr>
            <a:r>
              <a:rPr lang="en-US" b="1" dirty="0"/>
              <a:t>Heap Allocators - </a:t>
            </a:r>
            <a:r>
              <a:rPr lang="en-US" i="1" dirty="0"/>
              <a:t>How do core memory-allocation operations like malloc and free work?</a:t>
            </a:r>
            <a:r>
              <a:rPr lang="en-US" dirty="0"/>
              <a:t> </a:t>
            </a:r>
            <a:endParaRPr lang="en-US" b="1" dirty="0"/>
          </a:p>
        </p:txBody>
      </p:sp>
    </p:spTree>
    <p:extLst>
      <p:ext uri="{BB962C8B-B14F-4D97-AF65-F5344CB8AC3E}">
        <p14:creationId xmlns:p14="http://schemas.microsoft.com/office/powerpoint/2010/main" val="227844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80-5D6C-554A-A2AD-D370C44F5D63}"/>
              </a:ext>
            </a:extLst>
          </p:cNvPr>
          <p:cNvSpPr>
            <a:spLocks noGrp="1"/>
          </p:cNvSpPr>
          <p:nvPr>
            <p:ph type="title"/>
          </p:nvPr>
        </p:nvSpPr>
        <p:spPr/>
        <p:txBody>
          <a:bodyPr/>
          <a:lstStyle/>
          <a:p>
            <a:r>
              <a:rPr lang="en-US" dirty="0"/>
              <a:t>You’ll be able to…</a:t>
            </a:r>
          </a:p>
        </p:txBody>
      </p:sp>
      <p:sp>
        <p:nvSpPr>
          <p:cNvPr id="3" name="Content Placeholder 2">
            <a:extLst>
              <a:ext uri="{FF2B5EF4-FFF2-40B4-BE49-F238E27FC236}">
                <a16:creationId xmlns:a16="http://schemas.microsoft.com/office/drawing/2014/main" id="{36C1F9B1-8635-C94B-82A9-CD30AFD90235}"/>
              </a:ext>
            </a:extLst>
          </p:cNvPr>
          <p:cNvSpPr>
            <a:spLocks noGrp="1"/>
          </p:cNvSpPr>
          <p:nvPr>
            <p:ph idx="1"/>
          </p:nvPr>
        </p:nvSpPr>
        <p:spPr/>
        <p:txBody>
          <a:bodyPr/>
          <a:lstStyle/>
          <a:p>
            <a:r>
              <a:rPr lang="en-US" dirty="0"/>
              <a:t>Manipulate bits and bytes and work within the limits of computer arithmetic</a:t>
            </a:r>
          </a:p>
          <a:p>
            <a:r>
              <a:rPr lang="en-US" dirty="0"/>
              <a:t>Implement complex algorithms using C-strings</a:t>
            </a:r>
          </a:p>
          <a:p>
            <a:r>
              <a:rPr lang="en-US" dirty="0"/>
              <a:t>Re-implement existing Unix tools yourself</a:t>
            </a:r>
          </a:p>
          <a:p>
            <a:r>
              <a:rPr lang="en-US" dirty="0"/>
              <a:t>Write generic C code that works with a variety of data types</a:t>
            </a:r>
          </a:p>
          <a:p>
            <a:r>
              <a:rPr lang="en-US" dirty="0"/>
              <a:t>Reverse engineer executable programs without ever seeing the source code</a:t>
            </a:r>
          </a:p>
          <a:p>
            <a:r>
              <a:rPr lang="en-US" dirty="0"/>
              <a:t>Find security vulnerabilities in programs</a:t>
            </a:r>
          </a:p>
          <a:p>
            <a:r>
              <a:rPr lang="en-US" dirty="0"/>
              <a:t>Create your own memory allocator to manage heap memory</a:t>
            </a:r>
          </a:p>
        </p:txBody>
      </p:sp>
    </p:spTree>
    <p:extLst>
      <p:ext uri="{BB962C8B-B14F-4D97-AF65-F5344CB8AC3E}">
        <p14:creationId xmlns:p14="http://schemas.microsoft.com/office/powerpoint/2010/main" val="389581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AE0A-294E-D449-837B-9F94C943F617}"/>
              </a:ext>
            </a:extLst>
          </p:cNvPr>
          <p:cNvSpPr>
            <a:spLocks noGrp="1"/>
          </p:cNvSpPr>
          <p:nvPr>
            <p:ph type="title"/>
          </p:nvPr>
        </p:nvSpPr>
        <p:spPr/>
        <p:txBody>
          <a:bodyPr/>
          <a:lstStyle/>
          <a:p>
            <a:r>
              <a:rPr lang="en-US" dirty="0"/>
              <a:t>Companion Class: CS107A</a:t>
            </a:r>
          </a:p>
        </p:txBody>
      </p:sp>
      <p:sp>
        <p:nvSpPr>
          <p:cNvPr id="3" name="Content Placeholder 2">
            <a:extLst>
              <a:ext uri="{FF2B5EF4-FFF2-40B4-BE49-F238E27FC236}">
                <a16:creationId xmlns:a16="http://schemas.microsoft.com/office/drawing/2014/main" id="{30878CF3-040B-1545-A23D-C836F4BED9B7}"/>
              </a:ext>
            </a:extLst>
          </p:cNvPr>
          <p:cNvSpPr>
            <a:spLocks noGrp="1"/>
          </p:cNvSpPr>
          <p:nvPr>
            <p:ph idx="1"/>
          </p:nvPr>
        </p:nvSpPr>
        <p:spPr/>
        <p:txBody>
          <a:bodyPr/>
          <a:lstStyle/>
          <a:p>
            <a:r>
              <a:rPr lang="en-US" b="1" dirty="0"/>
              <a:t>CS107A </a:t>
            </a:r>
            <a:r>
              <a:rPr lang="en-US" dirty="0"/>
              <a:t>is an extra 1-unit “Pathfinders” or “ACE” section with additional course support, practice and instruction.</a:t>
            </a:r>
          </a:p>
          <a:p>
            <a:r>
              <a:rPr lang="en-US" dirty="0"/>
              <a:t>Meets for an additional weekly section and has additional review sessions</a:t>
            </a:r>
          </a:p>
          <a:p>
            <a:r>
              <a:rPr lang="en-US" dirty="0"/>
              <a:t>Entry by application – see the FAQ on the course website for details</a:t>
            </a:r>
          </a:p>
        </p:txBody>
      </p:sp>
      <p:pic>
        <p:nvPicPr>
          <p:cNvPr id="7" name="Picture 6">
            <a:extLst>
              <a:ext uri="{FF2B5EF4-FFF2-40B4-BE49-F238E27FC236}">
                <a16:creationId xmlns:a16="http://schemas.microsoft.com/office/drawing/2014/main" id="{D4DA38B7-DAAB-0F4E-B20A-FEB2D1C31453}"/>
              </a:ext>
            </a:extLst>
          </p:cNvPr>
          <p:cNvPicPr>
            <a:picLocks noChangeAspect="1"/>
          </p:cNvPicPr>
          <p:nvPr/>
        </p:nvPicPr>
        <p:blipFill>
          <a:blip r:embed="rId2"/>
          <a:stretch>
            <a:fillRect/>
          </a:stretch>
        </p:blipFill>
        <p:spPr>
          <a:xfrm>
            <a:off x="9423400" y="3886200"/>
            <a:ext cx="2311400" cy="2476500"/>
          </a:xfrm>
          <a:prstGeom prst="rect">
            <a:avLst/>
          </a:prstGeom>
        </p:spPr>
      </p:pic>
    </p:spTree>
    <p:extLst>
      <p:ext uri="{BB962C8B-B14F-4D97-AF65-F5344CB8AC3E}">
        <p14:creationId xmlns:p14="http://schemas.microsoft.com/office/powerpoint/2010/main" val="3285719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6A2D-62DD-4548-A8C2-1D8C102B712E}"/>
              </a:ext>
            </a:extLst>
          </p:cNvPr>
          <p:cNvSpPr>
            <a:spLocks noGrp="1"/>
          </p:cNvSpPr>
          <p:nvPr>
            <p:ph type="title"/>
          </p:nvPr>
        </p:nvSpPr>
        <p:spPr/>
        <p:txBody>
          <a:bodyPr/>
          <a:lstStyle/>
          <a:p>
            <a:r>
              <a:rPr lang="en-US" dirty="0"/>
              <a:t>Course Website</a:t>
            </a:r>
          </a:p>
        </p:txBody>
      </p:sp>
      <p:sp>
        <p:nvSpPr>
          <p:cNvPr id="3" name="Content Placeholder 2">
            <a:extLst>
              <a:ext uri="{FF2B5EF4-FFF2-40B4-BE49-F238E27FC236}">
                <a16:creationId xmlns:a16="http://schemas.microsoft.com/office/drawing/2014/main" id="{757E875C-7B52-214A-B92F-FC55AD8A03D5}"/>
              </a:ext>
            </a:extLst>
          </p:cNvPr>
          <p:cNvSpPr>
            <a:spLocks noGrp="1"/>
          </p:cNvSpPr>
          <p:nvPr>
            <p:ph idx="1"/>
          </p:nvPr>
        </p:nvSpPr>
        <p:spPr/>
        <p:txBody>
          <a:bodyPr anchor="ctr"/>
          <a:lstStyle/>
          <a:p>
            <a:pPr marL="0" indent="0" algn="ctr">
              <a:buNone/>
            </a:pPr>
            <a:r>
              <a:rPr lang="en-US" altLang="x-none" sz="8800" dirty="0">
                <a:hlinkClick r:id="rId3"/>
              </a:rPr>
              <a:t>cs107.stanford.edu</a:t>
            </a:r>
            <a:endParaRPr lang="en-US" altLang="x-none" sz="8800" dirty="0"/>
          </a:p>
        </p:txBody>
      </p:sp>
    </p:spTree>
    <p:extLst>
      <p:ext uri="{BB962C8B-B14F-4D97-AF65-F5344CB8AC3E}">
        <p14:creationId xmlns:p14="http://schemas.microsoft.com/office/powerpoint/2010/main" val="1294415523"/>
      </p:ext>
    </p:extLst>
  </p:cSld>
  <p:clrMapOvr>
    <a:masterClrMapping/>
  </p:clrMapOvr>
</p:sld>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7845</TotalTime>
  <Words>2906</Words>
  <Application>Microsoft Macintosh PowerPoint</Application>
  <PresentationFormat>Widescreen</PresentationFormat>
  <Paragraphs>456</Paragraphs>
  <Slides>55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Andale Mono</vt:lpstr>
      <vt:lpstr>Arial</vt:lpstr>
      <vt:lpstr>Calibri</vt:lpstr>
      <vt:lpstr>Consolas</vt:lpstr>
      <vt:lpstr>Tahoma</vt:lpstr>
      <vt:lpstr>Verdana</vt:lpstr>
      <vt:lpstr>Default Design</vt:lpstr>
      <vt:lpstr>CS107 Spring 2019, Lecture 1 Welcome to CS107!</vt:lpstr>
      <vt:lpstr>Plan For Today</vt:lpstr>
      <vt:lpstr>Plan For Today</vt:lpstr>
      <vt:lpstr>What is CS107?</vt:lpstr>
      <vt:lpstr>CS107 Learning Goals</vt:lpstr>
      <vt:lpstr>Course Overview</vt:lpstr>
      <vt:lpstr>You’ll be able to…</vt:lpstr>
      <vt:lpstr>Companion Class: CS107A</vt:lpstr>
      <vt:lpstr>Course Website</vt:lpstr>
      <vt:lpstr>Nice to meet you!</vt:lpstr>
      <vt:lpstr>Plan For Today</vt:lpstr>
      <vt:lpstr>Textbooks</vt:lpstr>
      <vt:lpstr>Grading</vt:lpstr>
      <vt:lpstr>Grading</vt:lpstr>
      <vt:lpstr>Assignments</vt:lpstr>
      <vt:lpstr>The Style Bucket System</vt:lpstr>
      <vt:lpstr>Getting Help</vt:lpstr>
      <vt:lpstr>Late Policy</vt:lpstr>
      <vt:lpstr>Grading</vt:lpstr>
      <vt:lpstr>Lab Sections</vt:lpstr>
      <vt:lpstr>Grading</vt:lpstr>
      <vt:lpstr>Exams</vt:lpstr>
      <vt:lpstr>Grading</vt:lpstr>
      <vt:lpstr>Stanford Honor Code</vt:lpstr>
      <vt:lpstr>Honor Code and CS107</vt:lpstr>
      <vt:lpstr>Plan For Today</vt:lpstr>
      <vt:lpstr>What is Unix?</vt:lpstr>
      <vt:lpstr>What is the Command Line?</vt:lpstr>
      <vt:lpstr>Why Use Unix / the Command Line?</vt:lpstr>
      <vt:lpstr>Learning Unix and the Command Line</vt:lpstr>
      <vt:lpstr>Command Line Vs. GUI</vt:lpstr>
      <vt:lpstr>Demo: Using Unix and the Command Line</vt:lpstr>
      <vt:lpstr>Unix Commands Recap</vt:lpstr>
      <vt:lpstr>Plan For Today</vt:lpstr>
      <vt:lpstr>The C Language</vt:lpstr>
      <vt:lpstr>C vs. C++ and Java</vt:lpstr>
      <vt:lpstr>Programming Language Philosophies</vt:lpstr>
      <vt:lpstr>Why C?</vt:lpstr>
      <vt:lpstr>Programming Language Popularity</vt:lpstr>
      <vt:lpstr>Our First C Program</vt:lpstr>
      <vt:lpstr>Our First C Program</vt:lpstr>
      <vt:lpstr>Our First C Program</vt:lpstr>
      <vt:lpstr>Our First C Program</vt:lpstr>
      <vt:lpstr>Our First C Program</vt:lpstr>
      <vt:lpstr>Our First C Program</vt:lpstr>
      <vt:lpstr>Familiar Syntax</vt:lpstr>
      <vt:lpstr>Boolean Variables</vt:lpstr>
      <vt:lpstr>Boolean Expressions</vt:lpstr>
      <vt:lpstr>Console Output: printf</vt:lpstr>
      <vt:lpstr>Writing, Debugging and Compiling</vt:lpstr>
      <vt:lpstr>Text Editor</vt:lpstr>
      <vt:lpstr>Demo: Compiling And Running A C Program</vt:lpstr>
      <vt:lpstr>Working On C Programs Recap</vt:lpstr>
      <vt:lpstr>assign0</vt:lpstr>
      <vt:lpstr>Recap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Nicholas Paul Troccoli</cp:lastModifiedBy>
  <cp:revision>747</cp:revision>
  <cp:lastPrinted>2019-04-01T19:20:09Z</cp:lastPrinted>
  <dcterms:created xsi:type="dcterms:W3CDTF">2008-06-28T20:57:21Z</dcterms:created>
  <dcterms:modified xsi:type="dcterms:W3CDTF">2019-04-01T21:23:01Z</dcterms:modified>
</cp:coreProperties>
</file>